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Lst>
  <p:sldSz cy="5143500" cx="9144000"/>
  <p:notesSz cx="6858000" cy="9144000"/>
  <p:embeddedFontLst>
    <p:embeddedFont>
      <p:font typeface="Roboto"/>
      <p:regular r:id="rId97"/>
      <p:bold r:id="rId98"/>
      <p:italic r:id="rId99"/>
      <p:boldItalic r:id="rId100"/>
    </p:embeddedFont>
    <p:embeddedFont>
      <p:font typeface="Lato"/>
      <p:regular r:id="rId101"/>
      <p:bold r:id="rId102"/>
      <p:italic r:id="rId103"/>
      <p:boldItalic r:id="rId104"/>
    </p:embeddedFont>
    <p:embeddedFont>
      <p:font typeface="Oswald"/>
      <p:regular r:id="rId105"/>
      <p:bold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4B8A9F-B6B0-491F-8FED-CB06C94B6FDD}">
  <a:tblStyle styleId="{3D4B8A9F-B6B0-491F-8FED-CB06C94B6FD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CBD852-2E32-4381-B35F-2D410E41DD2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54CB437-BE60-466D-ACB0-47991AE2B785}"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6" Type="http://schemas.openxmlformats.org/officeDocument/2006/relationships/font" Target="fonts/Oswald-bold.fntdata"/><Relationship Id="rId105" Type="http://schemas.openxmlformats.org/officeDocument/2006/relationships/font" Target="fonts/Oswald-regular.fntdata"/><Relationship Id="rId104" Type="http://schemas.openxmlformats.org/officeDocument/2006/relationships/font" Target="fonts/Lato-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Lato-italic.fntdata"/><Relationship Id="rId102" Type="http://schemas.openxmlformats.org/officeDocument/2006/relationships/font" Target="fonts/Lato-bold.fntdata"/><Relationship Id="rId101" Type="http://schemas.openxmlformats.org/officeDocument/2006/relationships/font" Target="fonts/Lato-regular.fntdata"/><Relationship Id="rId100" Type="http://schemas.openxmlformats.org/officeDocument/2006/relationships/font" Target="fonts/Roboto-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font" Target="fonts/Roboto-regular.fntdata"/><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oboto-italic.fntdata"/><Relationship Id="rId10" Type="http://schemas.openxmlformats.org/officeDocument/2006/relationships/slide" Target="slides/slide3.xml"/><Relationship Id="rId98" Type="http://schemas.openxmlformats.org/officeDocument/2006/relationships/font" Target="fonts/Roboto-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a6e9b8062825a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31a6e9b8062825a7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0445c06f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20445c06f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d816155e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d816155e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d816155e5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d816155e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d816155e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d816155e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d816155e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d816155e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d816155e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d816155e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d816155e5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d816155e5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d816155e5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d816155e5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d816155e5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d816155e5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d816155e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d816155e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d816155e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d816155e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e4443a5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1e4443a5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d9d22a1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1d9d22a18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0445c06f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20445c06fd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0445c06f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120445c06fd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d816155e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d816155e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d816155e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d816155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d816155e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1d816155e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e4443a5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e4443a5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d816155e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d816155e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e4451209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1e4451209c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e4451209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11e4451209c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e4451209c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11e4451209c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e4451209c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1e4451209c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e5c843f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1e5c843f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0445c06f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120445c06fd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20445c06f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120445c06fd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1e62a013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11e62a013f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e460e1b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11e460e1ba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e460e1ba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11e460e1ba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1e460e1b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11e460e1baf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1e460e1ba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11e460e1baf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1e460e1ba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11e460e1baf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e460e1ba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11e460e1baf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e460e1ba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11e460e1baf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e62a013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11e62a013f6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e62a013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11e62a013f6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e4443a51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11e4443a511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1e4443a4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11e4443a4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1e4443a46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1e4443a46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1e4443a46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11e4443a46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1e4443a46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11e4443a461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1e4443a46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1e4443a461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1e4443a46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11e4443a461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e62a013f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11e62a013f6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1e4443a46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11e4443a461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0445c06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20445c06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1e4443a46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11e4443a461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1e4443a51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11e4443a511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1e4443a51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11e4443a511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1e4443a51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11e4443a511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e4443a51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11e4443a511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e4443a46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11e4443a461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1e4443a46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1e4443a46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1e4443a46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1e4443a46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1e4443a46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11e4443a461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1e4443a46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11e4443a461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1e4443a461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1e4443a461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1e4443a46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11e4443a461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f526d5d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f526d5d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1"/>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1"/>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1"/>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8" name="Google Shape;58;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9" name="Shape 59"/>
        <p:cNvGrpSpPr/>
        <p:nvPr/>
      </p:nvGrpSpPr>
      <p:grpSpPr>
        <a:xfrm>
          <a:off x="0" y="0"/>
          <a:ext cx="0" cy="0"/>
          <a:chOff x="0" y="0"/>
          <a:chExt cx="0" cy="0"/>
        </a:xfrm>
      </p:grpSpPr>
      <p:sp>
        <p:nvSpPr>
          <p:cNvPr id="60" name="Google Shape;60;p12"/>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61" name="Google Shape;61;p12"/>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2" name="Google Shape;62;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id="68" name="Google Shape;68;p1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71" name="Google Shape;71;p14"/>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2" name="Google Shape;72;p1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73" name="Google Shape;73;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5"/>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78" name="Google Shape;78;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p1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 name="Google Shape;81;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2" name="Shape 82"/>
        <p:cNvGrpSpPr/>
        <p:nvPr/>
      </p:nvGrpSpPr>
      <p:grpSpPr>
        <a:xfrm>
          <a:off x="0" y="0"/>
          <a:ext cx="0" cy="0"/>
          <a:chOff x="0" y="0"/>
          <a:chExt cx="0" cy="0"/>
        </a:xfrm>
      </p:grpSpPr>
      <p:sp>
        <p:nvSpPr>
          <p:cNvPr id="83" name="Google Shape;83;p1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7"/>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7"/>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6" name="Google Shape;86;p17"/>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87" name="Google Shape;87;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1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2" name="Google Shape;92;p1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3" name="Google Shape;93;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8" name="Google Shape;98;p19"/>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9" name="Google Shape;99;p19"/>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0" name="Google Shape;100;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20"/>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0"/>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5" name="Google Shape;105;p20"/>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106" name="Google Shape;106;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21"/>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109" name="Google Shape;109;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 name="Shape 11"/>
        <p:cNvGrpSpPr/>
        <p:nvPr/>
      </p:nvGrpSpPr>
      <p:grpSpPr>
        <a:xfrm>
          <a:off x="0" y="0"/>
          <a:ext cx="0" cy="0"/>
          <a:chOff x="0" y="0"/>
          <a:chExt cx="0" cy="0"/>
        </a:xfrm>
      </p:grpSpPr>
      <p:sp>
        <p:nvSpPr>
          <p:cNvPr id="12" name="Google Shape;12;p3"/>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13" name="Google Shape;13;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2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114" name="Google Shape;114;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15" name="Shape 115"/>
        <p:cNvGrpSpPr/>
        <p:nvPr/>
      </p:nvGrpSpPr>
      <p:grpSpPr>
        <a:xfrm>
          <a:off x="0" y="0"/>
          <a:ext cx="0" cy="0"/>
          <a:chOff x="0" y="0"/>
          <a:chExt cx="0" cy="0"/>
        </a:xfrm>
      </p:grpSpPr>
      <p:sp>
        <p:nvSpPr>
          <p:cNvPr id="116" name="Google Shape;116;p2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117" name="Google Shape;117;p2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18" name="Google Shape;118;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19" name="Shape 119"/>
        <p:cNvGrpSpPr/>
        <p:nvPr/>
      </p:nvGrpSpPr>
      <p:grpSpPr>
        <a:xfrm>
          <a:off x="0" y="0"/>
          <a:ext cx="0" cy="0"/>
          <a:chOff x="0" y="0"/>
          <a:chExt cx="0" cy="0"/>
        </a:xfrm>
      </p:grpSpPr>
      <p:sp>
        <p:nvSpPr>
          <p:cNvPr id="120" name="Google Shape;120;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 name="Shape 14"/>
        <p:cNvGrpSpPr/>
        <p:nvPr/>
      </p:nvGrpSpPr>
      <p:grpSpPr>
        <a:xfrm>
          <a:off x="0" y="0"/>
          <a:ext cx="0" cy="0"/>
          <a:chOff x="0" y="0"/>
          <a:chExt cx="0" cy="0"/>
        </a:xfrm>
      </p:grpSpPr>
      <p:sp>
        <p:nvSpPr>
          <p:cNvPr id="15" name="Google Shape;15;p4"/>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8" name="Google Shape;18;p4"/>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 name="Google Shape;19;p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0" name="Google Shape;20;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5" name="Google Shape;25;p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6" name="Google Shape;26;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 name="Google Shape;29;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4" name="Google Shape;34;p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5" name="Google Shape;35;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0" name="Google Shape;40;p8"/>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8"/>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9"/>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7" name="Google Shape;47;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10"/>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0"/>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2" name="Google Shape;52;p10"/>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53" name="Google Shape;53;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65" name="Google Shape;65;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66" name="Google Shape;66;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27.png"/><Relationship Id="rId7"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36.png"/><Relationship Id="rId5"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8.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65.png"/><Relationship Id="rId6"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80.png"/><Relationship Id="rId4" Type="http://schemas.openxmlformats.org/officeDocument/2006/relationships/image" Target="../media/image72.png"/><Relationship Id="rId5" Type="http://schemas.openxmlformats.org/officeDocument/2006/relationships/image" Target="../media/image71.png"/><Relationship Id="rId6"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78.png"/><Relationship Id="rId6"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 Id="rId3" Type="http://schemas.openxmlformats.org/officeDocument/2006/relationships/image" Target="../media/image74.png"/><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 Id="rId3" Type="http://schemas.openxmlformats.org/officeDocument/2006/relationships/image" Target="../media/image79.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2.xml"/><Relationship Id="rId3" Type="http://schemas.openxmlformats.org/officeDocument/2006/relationships/image" Target="../media/image77.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3.xml"/><Relationship Id="rId3" Type="http://schemas.openxmlformats.org/officeDocument/2006/relationships/image" Target="../media/image82.png"/><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4.xml"/><Relationship Id="rId3" Type="http://schemas.openxmlformats.org/officeDocument/2006/relationships/image" Target="../media/image94.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91.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84.png"/><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98.png"/><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3.png"/><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96.jpg"/><Relationship Id="rId4" Type="http://schemas.openxmlformats.org/officeDocument/2006/relationships/image" Target="../media/image97.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25"/>
          <p:cNvSpPr txBox="1"/>
          <p:nvPr/>
        </p:nvSpPr>
        <p:spPr>
          <a:xfrm>
            <a:off x="0" y="0"/>
            <a:ext cx="9144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33CC"/>
                </a:solidFill>
                <a:latin typeface="Arial"/>
                <a:ea typeface="Arial"/>
                <a:cs typeface="Arial"/>
                <a:sym typeface="Arial"/>
              </a:rPr>
              <a:t>REVIEW - </a:t>
            </a:r>
            <a:r>
              <a:rPr b="1" lang="en" sz="2400">
                <a:solidFill>
                  <a:srgbClr val="0033CC"/>
                </a:solidFill>
              </a:rPr>
              <a:t>2</a:t>
            </a:r>
            <a:endParaRPr b="0" i="0" sz="2400" u="none" cap="none" strike="noStrike">
              <a:solidFill>
                <a:srgbClr val="000000"/>
              </a:solidFill>
              <a:latin typeface="Arial"/>
              <a:ea typeface="Arial"/>
              <a:cs typeface="Arial"/>
              <a:sym typeface="Arial"/>
            </a:endParaRPr>
          </a:p>
        </p:txBody>
      </p:sp>
      <p:pic>
        <p:nvPicPr>
          <p:cNvPr id="126" name="Google Shape;126;p25"/>
          <p:cNvPicPr preferRelativeResize="0"/>
          <p:nvPr/>
        </p:nvPicPr>
        <p:blipFill rotWithShape="1">
          <a:blip r:embed="rId3">
            <a:alphaModFix/>
          </a:blip>
          <a:srcRect b="0" l="0" r="0" t="0"/>
          <a:stretch/>
        </p:blipFill>
        <p:spPr>
          <a:xfrm>
            <a:off x="0" y="3589734"/>
            <a:ext cx="9144003" cy="1553766"/>
          </a:xfrm>
          <a:prstGeom prst="rect">
            <a:avLst/>
          </a:prstGeom>
          <a:noFill/>
          <a:ln>
            <a:noFill/>
          </a:ln>
        </p:spPr>
      </p:pic>
      <p:sp>
        <p:nvSpPr>
          <p:cNvPr id="127" name="Google Shape;127;p25"/>
          <p:cNvSpPr txBox="1"/>
          <p:nvPr/>
        </p:nvSpPr>
        <p:spPr>
          <a:xfrm>
            <a:off x="0" y="554100"/>
            <a:ext cx="9144000" cy="7941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800"/>
              <a:buFont typeface="Arial"/>
              <a:buNone/>
            </a:pPr>
            <a:r>
              <a:rPr b="0" i="0" lang="en" sz="1800" u="none" cap="none" strike="noStrike">
                <a:solidFill>
                  <a:srgbClr val="002060"/>
                </a:solidFill>
                <a:latin typeface="Arial"/>
                <a:ea typeface="Arial"/>
                <a:cs typeface="Arial"/>
                <a:sym typeface="Arial"/>
              </a:rPr>
              <a:t>Ranganathan S V  -  18BME0374</a:t>
            </a:r>
            <a:endParaRPr b="0" i="0" sz="1800" u="none" cap="none" strike="noStrike">
              <a:solidFill>
                <a:srgbClr val="002060"/>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800"/>
              <a:buFont typeface="Arial"/>
              <a:buNone/>
            </a:pPr>
            <a:r>
              <a:rPr b="0" i="0" lang="en" sz="1800" u="none" cap="none" strike="noStrike">
                <a:solidFill>
                  <a:srgbClr val="002060"/>
                </a:solidFill>
                <a:latin typeface="Arial"/>
                <a:ea typeface="Arial"/>
                <a:cs typeface="Arial"/>
                <a:sym typeface="Arial"/>
              </a:rPr>
              <a:t>Sridharan A P -  18BME0510</a:t>
            </a:r>
            <a:endParaRPr b="0" i="0" sz="1800" u="none" cap="none" strike="noStrike">
              <a:solidFill>
                <a:srgbClr val="002060"/>
              </a:solidFill>
              <a:latin typeface="Arial"/>
              <a:ea typeface="Arial"/>
              <a:cs typeface="Arial"/>
              <a:sym typeface="Arial"/>
            </a:endParaRPr>
          </a:p>
        </p:txBody>
      </p:sp>
      <p:sp>
        <p:nvSpPr>
          <p:cNvPr id="128" name="Google Shape;128;p25"/>
          <p:cNvSpPr txBox="1"/>
          <p:nvPr/>
        </p:nvSpPr>
        <p:spPr>
          <a:xfrm>
            <a:off x="0" y="1310200"/>
            <a:ext cx="9144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2400"/>
              <a:buFont typeface="Arial"/>
              <a:buNone/>
            </a:pPr>
            <a:r>
              <a:rPr b="0" i="0" lang="en" sz="2400" u="none" cap="none" strike="noStrike">
                <a:solidFill>
                  <a:srgbClr val="FF0000"/>
                </a:solidFill>
                <a:latin typeface="Arial"/>
                <a:ea typeface="Arial"/>
                <a:cs typeface="Arial"/>
                <a:sym typeface="Arial"/>
              </a:rPr>
              <a:t>Winter 2021 - 2022: Capstone Project Presentation</a:t>
            </a:r>
            <a:endParaRPr b="0" i="0" sz="2400" u="none" cap="none" strike="noStrike">
              <a:solidFill>
                <a:srgbClr val="FF0000"/>
              </a:solidFill>
              <a:latin typeface="Arial"/>
              <a:ea typeface="Arial"/>
              <a:cs typeface="Arial"/>
              <a:sym typeface="Arial"/>
            </a:endParaRPr>
          </a:p>
        </p:txBody>
      </p:sp>
      <p:pic>
        <p:nvPicPr>
          <p:cNvPr id="129" name="Google Shape;129;p25"/>
          <p:cNvPicPr preferRelativeResize="0"/>
          <p:nvPr/>
        </p:nvPicPr>
        <p:blipFill rotWithShape="1">
          <a:blip r:embed="rId4">
            <a:alphaModFix/>
          </a:blip>
          <a:srcRect b="0" l="0" r="0" t="0"/>
          <a:stretch/>
        </p:blipFill>
        <p:spPr>
          <a:xfrm>
            <a:off x="2485650" y="1864300"/>
            <a:ext cx="3975549" cy="1169600"/>
          </a:xfrm>
          <a:prstGeom prst="rect">
            <a:avLst/>
          </a:prstGeom>
          <a:noFill/>
          <a:ln cap="flat" cmpd="sng" w="9525">
            <a:solidFill>
              <a:srgbClr val="000000"/>
            </a:solidFill>
            <a:prstDash val="solid"/>
            <a:round/>
            <a:headEnd len="sm" w="sm" type="none"/>
            <a:tailEnd len="sm" w="sm" type="none"/>
          </a:ln>
        </p:spPr>
      </p:pic>
      <p:sp>
        <p:nvSpPr>
          <p:cNvPr id="130" name="Google Shape;130;p25"/>
          <p:cNvSpPr txBox="1"/>
          <p:nvPr/>
        </p:nvSpPr>
        <p:spPr>
          <a:xfrm>
            <a:off x="2560500" y="2949850"/>
            <a:ext cx="3975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1" i="0" lang="en" sz="1400" u="none" cap="none" strike="noStrike">
                <a:solidFill>
                  <a:srgbClr val="0000FF"/>
                </a:solidFill>
                <a:latin typeface="Arial"/>
                <a:ea typeface="Arial"/>
                <a:cs typeface="Arial"/>
                <a:sym typeface="Arial"/>
              </a:rPr>
              <a:t>School of Mechanical Engineering</a:t>
            </a:r>
            <a:endParaRPr b="1" i="0" sz="1400" u="none" cap="none" strike="noStrike">
              <a:solidFill>
                <a:srgbClr val="0000FF"/>
              </a:solidFill>
              <a:latin typeface="Arial"/>
              <a:ea typeface="Arial"/>
              <a:cs typeface="Arial"/>
              <a:sym typeface="Arial"/>
            </a:endParaRPr>
          </a:p>
        </p:txBody>
      </p:sp>
      <p:sp>
        <p:nvSpPr>
          <p:cNvPr id="131" name="Google Shape;131;p25"/>
          <p:cNvSpPr txBox="1"/>
          <p:nvPr/>
        </p:nvSpPr>
        <p:spPr>
          <a:xfrm>
            <a:off x="6536075" y="2302975"/>
            <a:ext cx="2640600" cy="11760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400"/>
              <a:buFont typeface="Arial"/>
              <a:buNone/>
            </a:pPr>
            <a:r>
              <a:rPr b="1" i="0" lang="en" sz="1400" u="none" cap="none" strike="noStrike">
                <a:solidFill>
                  <a:srgbClr val="7030A0"/>
                </a:solidFill>
                <a:latin typeface="Arial"/>
                <a:ea typeface="Arial"/>
                <a:cs typeface="Arial"/>
                <a:sym typeface="Arial"/>
              </a:rPr>
              <a:t>Reviewer 1 :</a:t>
            </a:r>
            <a:r>
              <a:rPr b="1" i="0" lang="en" sz="1400" u="none" cap="none" strike="noStrike">
                <a:solidFill>
                  <a:srgbClr val="000000"/>
                </a:solidFill>
                <a:latin typeface="Arial"/>
                <a:ea typeface="Arial"/>
                <a:cs typeface="Arial"/>
                <a:sym typeface="Arial"/>
              </a:rPr>
              <a:t> </a:t>
            </a:r>
            <a:r>
              <a:rPr b="0" i="0" lang="en" sz="1400" u="none" cap="none" strike="noStrike">
                <a:solidFill>
                  <a:srgbClr val="000000"/>
                </a:solidFill>
                <a:latin typeface="Arial"/>
                <a:ea typeface="Arial"/>
                <a:cs typeface="Arial"/>
                <a:sym typeface="Arial"/>
              </a:rPr>
              <a:t>Prof. Suraj Kushe Shekhar</a:t>
            </a:r>
            <a:r>
              <a:rPr b="1" i="0" lang="en"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rPr b="1" i="0" lang="en" sz="1400" u="none" cap="none" strike="noStrike">
                <a:solidFill>
                  <a:srgbClr val="7030A0"/>
                </a:solidFill>
                <a:latin typeface="Arial"/>
                <a:ea typeface="Arial"/>
                <a:cs typeface="Arial"/>
                <a:sym typeface="Arial"/>
              </a:rPr>
              <a:t>Reviewer 2 </a:t>
            </a:r>
            <a:r>
              <a:rPr b="1" i="0" lang="en" sz="1400" u="none" cap="none" strike="noStrike">
                <a:solidFill>
                  <a:srgbClr val="000000"/>
                </a:solidFill>
                <a:latin typeface="Arial"/>
                <a:ea typeface="Arial"/>
                <a:cs typeface="Arial"/>
                <a:sym typeface="Arial"/>
              </a:rPr>
              <a:t>: </a:t>
            </a:r>
            <a:r>
              <a:rPr b="0" i="0" lang="en" sz="1400" u="none" cap="none" strike="noStrike">
                <a:solidFill>
                  <a:srgbClr val="000000"/>
                </a:solidFill>
                <a:latin typeface="Arial"/>
                <a:ea typeface="Arial"/>
                <a:cs typeface="Arial"/>
                <a:sym typeface="Arial"/>
              </a:rPr>
              <a:t>Prof. Vincent Herald Wilson</a:t>
            </a:r>
            <a:endParaRPr b="0" i="0" sz="1400" u="none" cap="none" strike="noStrike">
              <a:solidFill>
                <a:srgbClr val="000000"/>
              </a:solidFill>
              <a:latin typeface="Arial"/>
              <a:ea typeface="Arial"/>
              <a:cs typeface="Arial"/>
              <a:sym typeface="Arial"/>
            </a:endParaRPr>
          </a:p>
        </p:txBody>
      </p:sp>
      <p:sp>
        <p:nvSpPr>
          <p:cNvPr id="132" name="Google Shape;132;p25"/>
          <p:cNvSpPr txBox="1"/>
          <p:nvPr/>
        </p:nvSpPr>
        <p:spPr>
          <a:xfrm>
            <a:off x="0" y="2483250"/>
            <a:ext cx="2672700" cy="917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Prof. </a:t>
            </a:r>
            <a:r>
              <a:rPr b="1" i="1" lang="en" sz="1400" u="none" cap="none" strike="noStrike">
                <a:solidFill>
                  <a:srgbClr val="7030A0"/>
                </a:solidFill>
                <a:latin typeface="Arial"/>
                <a:ea typeface="Arial"/>
                <a:cs typeface="Arial"/>
                <a:sym typeface="Arial"/>
              </a:rPr>
              <a:t>Ponnambalam S G </a:t>
            </a:r>
            <a:endParaRPr b="1" i="1" sz="1400" u="none" cap="none" strike="noStrike">
              <a:solidFill>
                <a:srgbClr val="7030A0"/>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Project Guide</a:t>
            </a:r>
            <a:endParaRPr b="1" i="0" sz="1400" u="none" cap="none" strike="noStrike">
              <a:solidFill>
                <a:srgbClr val="000000"/>
              </a:solidFill>
              <a:latin typeface="Arial"/>
              <a:ea typeface="Arial"/>
              <a:cs typeface="Arial"/>
              <a:sym typeface="Arial"/>
            </a:endParaRPr>
          </a:p>
          <a:p>
            <a:pPr indent="0" lvl="0" marL="0" rtl="0" algn="l">
              <a:lnSpc>
                <a:spcPct val="120000"/>
              </a:lnSpc>
              <a:spcBef>
                <a:spcPts val="0"/>
              </a:spcBef>
              <a:spcAft>
                <a:spcPts val="0"/>
              </a:spcAft>
              <a:buClr>
                <a:srgbClr val="000000"/>
              </a:buClr>
              <a:buSzPts val="1400"/>
              <a:buFont typeface="Arial"/>
              <a:buNone/>
            </a:pPr>
            <a:r>
              <a:rPr b="1" lang="en" sz="1300">
                <a:solidFill>
                  <a:srgbClr val="7030A0"/>
                </a:solidFill>
              </a:rPr>
              <a:t>PROJECT ID</a:t>
            </a:r>
            <a:r>
              <a:rPr b="1" lang="en" sz="1300">
                <a:solidFill>
                  <a:srgbClr val="7030A0"/>
                </a:solidFill>
              </a:rPr>
              <a:t> </a:t>
            </a:r>
            <a:r>
              <a:rPr b="1" lang="en">
                <a:solidFill>
                  <a:srgbClr val="7030A0"/>
                </a:solidFill>
              </a:rPr>
              <a:t>:</a:t>
            </a:r>
            <a:r>
              <a:rPr b="1" lang="en"/>
              <a:t> </a:t>
            </a:r>
            <a:r>
              <a:rPr b="1" lang="en" sz="1250">
                <a:highlight>
                  <a:srgbClr val="FFFFFF"/>
                </a:highlight>
              </a:rPr>
              <a:t>21BTECH10158</a:t>
            </a:r>
            <a:endParaRPr b="1" sz="1600"/>
          </a:p>
        </p:txBody>
      </p:sp>
      <p:sp>
        <p:nvSpPr>
          <p:cNvPr id="133" name="Google Shape;133;p25"/>
          <p:cNvSpPr txBox="1"/>
          <p:nvPr/>
        </p:nvSpPr>
        <p:spPr>
          <a:xfrm>
            <a:off x="4024200" y="3279250"/>
            <a:ext cx="1048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1" lang="en" sz="1200"/>
              <a:t>28</a:t>
            </a:r>
            <a:r>
              <a:rPr b="1" i="0" lang="en" sz="1200" u="none" cap="none" strike="noStrike">
                <a:solidFill>
                  <a:srgbClr val="000000"/>
                </a:solidFill>
                <a:latin typeface="Arial"/>
                <a:ea typeface="Arial"/>
                <a:cs typeface="Arial"/>
                <a:sym typeface="Arial"/>
              </a:rPr>
              <a:t>-0</a:t>
            </a:r>
            <a:r>
              <a:rPr b="1" lang="en" sz="1200"/>
              <a:t>3</a:t>
            </a:r>
            <a:r>
              <a:rPr b="1" i="0" lang="en" sz="1200" u="none" cap="none" strike="noStrike">
                <a:solidFill>
                  <a:srgbClr val="000000"/>
                </a:solidFill>
                <a:latin typeface="Arial"/>
                <a:ea typeface="Arial"/>
                <a:cs typeface="Arial"/>
                <a:sym typeface="Arial"/>
              </a:rPr>
              <a:t>-2022</a:t>
            </a:r>
            <a:endParaRPr b="1" i="0" sz="12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descr="Closeup from the side of a hand pushing a knob on an audio mixer" id="192" name="Google Shape;192;p34"/>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93" name="Google Shape;193;p34"/>
          <p:cNvSpPr txBox="1"/>
          <p:nvPr>
            <p:ph type="title"/>
          </p:nvPr>
        </p:nvSpPr>
        <p:spPr>
          <a:xfrm>
            <a:off x="194650" y="1830600"/>
            <a:ext cx="4275000" cy="14823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4200"/>
              <a:buNone/>
            </a:pPr>
            <a:r>
              <a:rPr b="1" lang="en">
                <a:solidFill>
                  <a:schemeClr val="lt1"/>
                </a:solidFill>
              </a:rPr>
              <a:t>3.LITERATURE REVIEW</a:t>
            </a:r>
            <a:endParaRPr b="1">
              <a:solidFill>
                <a:schemeClr val="lt1"/>
              </a:solidFill>
            </a:endParaRPr>
          </a:p>
        </p:txBody>
      </p:sp>
      <p:sp>
        <p:nvSpPr>
          <p:cNvPr id="194" name="Google Shape;194;p34"/>
          <p:cNvSpPr txBox="1"/>
          <p:nvPr>
            <p:ph idx="2" type="body"/>
          </p:nvPr>
        </p:nvSpPr>
        <p:spPr>
          <a:xfrm>
            <a:off x="4642925" y="500375"/>
            <a:ext cx="4402200" cy="43632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1600"/>
              </a:spcBef>
              <a:spcAft>
                <a:spcPts val="0"/>
              </a:spcAft>
              <a:buSzPts val="1800"/>
              <a:buNone/>
            </a:pPr>
            <a:r>
              <a:rPr b="1" lang="en" sz="2400">
                <a:solidFill>
                  <a:schemeClr val="accent6"/>
                </a:solidFill>
              </a:rPr>
              <a:t>3.1.</a:t>
            </a:r>
            <a:r>
              <a:rPr b="1" lang="en" sz="2400"/>
              <a:t> </a:t>
            </a:r>
            <a:r>
              <a:rPr lang="en" sz="2400"/>
              <a:t>RALB WITH HUMAN COLLABORATION</a:t>
            </a:r>
            <a:endParaRPr sz="2400"/>
          </a:p>
          <a:p>
            <a:pPr indent="0" lvl="0" marL="0" rtl="0" algn="l">
              <a:spcBef>
                <a:spcPts val="1600"/>
              </a:spcBef>
              <a:spcAft>
                <a:spcPts val="0"/>
              </a:spcAft>
              <a:buSzPts val="1800"/>
              <a:buNone/>
            </a:pPr>
            <a:r>
              <a:rPr b="1" lang="en" sz="2400">
                <a:solidFill>
                  <a:schemeClr val="accent6"/>
                </a:solidFill>
              </a:rPr>
              <a:t>3.2. </a:t>
            </a:r>
            <a:r>
              <a:rPr lang="en" sz="2400"/>
              <a:t>EFFICIENT MULTI-OBJECTIVE IMPLEMENTATION MODELS</a:t>
            </a:r>
            <a:endParaRPr sz="2400"/>
          </a:p>
          <a:p>
            <a:pPr indent="0" lvl="0" marL="0" rtl="0" algn="l">
              <a:lnSpc>
                <a:spcPct val="115000"/>
              </a:lnSpc>
              <a:spcBef>
                <a:spcPts val="1600"/>
              </a:spcBef>
              <a:spcAft>
                <a:spcPts val="1600"/>
              </a:spcAft>
              <a:buSzPts val="1800"/>
              <a:buNone/>
            </a:pPr>
            <a:r>
              <a:rPr b="1" lang="en" sz="2400">
                <a:solidFill>
                  <a:schemeClr val="accent6"/>
                </a:solidFill>
              </a:rPr>
              <a:t>3.3.</a:t>
            </a:r>
            <a:r>
              <a:rPr b="1" lang="en" sz="2400"/>
              <a:t> </a:t>
            </a:r>
            <a:r>
              <a:rPr lang="en" sz="2400"/>
              <a:t>SOME POPULAR META HEURISTIC ALGORITHMS LIKE MBO &amp; AOA WITH HYBRID VARIANTS</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aphicFrame>
        <p:nvGraphicFramePr>
          <p:cNvPr id="199" name="Google Shape;199;p35"/>
          <p:cNvGraphicFramePr/>
          <p:nvPr/>
        </p:nvGraphicFramePr>
        <p:xfrm>
          <a:off x="5" y="44980"/>
          <a:ext cx="3000000" cy="3000000"/>
        </p:xfrm>
        <a:graphic>
          <a:graphicData uri="http://schemas.openxmlformats.org/drawingml/2006/table">
            <a:tbl>
              <a:tblPr>
                <a:noFill/>
                <a:tableStyleId>{3D4B8A9F-B6B0-491F-8FED-CB06C94B6FDD}</a:tableStyleId>
              </a:tblPr>
              <a:tblGrid>
                <a:gridCol w="2214525"/>
                <a:gridCol w="1274900"/>
                <a:gridCol w="1752025"/>
                <a:gridCol w="3865125"/>
              </a:tblGrid>
              <a:tr h="871625">
                <a:tc>
                  <a:txBody>
                    <a:bodyPr/>
                    <a:lstStyle/>
                    <a:p>
                      <a:pPr indent="0" lvl="0" marL="0" marR="0" rtl="0" algn="ctr">
                        <a:lnSpc>
                          <a:spcPct val="115000"/>
                        </a:lnSpc>
                        <a:spcBef>
                          <a:spcPts val="0"/>
                        </a:spcBef>
                        <a:spcAft>
                          <a:spcPts val="0"/>
                        </a:spcAft>
                        <a:buClr>
                          <a:srgbClr val="000000"/>
                        </a:buClr>
                        <a:buSzPts val="2300"/>
                        <a:buFont typeface="Arial"/>
                        <a:buNone/>
                      </a:pPr>
                      <a:r>
                        <a:rPr lang="en" sz="2200" u="none" cap="none" strike="noStrike">
                          <a:solidFill>
                            <a:srgbClr val="C00000"/>
                          </a:solidFill>
                          <a:latin typeface="Cambria"/>
                          <a:ea typeface="Cambria"/>
                          <a:cs typeface="Cambria"/>
                          <a:sym typeface="Cambria"/>
                        </a:rPr>
                        <a:t>Title of the paper</a:t>
                      </a:r>
                      <a:endParaRPr sz="1300" u="none" cap="none" strike="noStrike"/>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200" u="none" cap="none" strike="noStrike">
                          <a:solidFill>
                            <a:srgbClr val="C00000"/>
                          </a:solidFill>
                          <a:latin typeface="Cambria"/>
                          <a:ea typeface="Cambria"/>
                          <a:cs typeface="Cambria"/>
                          <a:sym typeface="Cambria"/>
                        </a:rPr>
                        <a:t>Journal &amp; Year</a:t>
                      </a:r>
                      <a:endParaRPr sz="22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200" u="none" cap="none" strike="noStrike">
                          <a:solidFill>
                            <a:srgbClr val="C00000"/>
                          </a:solidFill>
                          <a:latin typeface="Cambria"/>
                          <a:ea typeface="Cambria"/>
                          <a:cs typeface="Cambria"/>
                          <a:sym typeface="Cambria"/>
                        </a:rPr>
                        <a:t>Authors</a:t>
                      </a:r>
                      <a:endParaRPr sz="22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200" u="none" cap="none" strike="noStrike">
                          <a:solidFill>
                            <a:srgbClr val="C00000"/>
                          </a:solidFill>
                          <a:latin typeface="Cambria"/>
                          <a:ea typeface="Cambria"/>
                          <a:cs typeface="Cambria"/>
                          <a:sym typeface="Cambria"/>
                        </a:rPr>
                        <a:t>Description/</a:t>
                      </a:r>
                      <a:endParaRPr sz="22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Clr>
                          <a:srgbClr val="000000"/>
                        </a:buClr>
                        <a:buSzPts val="2300"/>
                        <a:buFont typeface="Arial"/>
                        <a:buNone/>
                      </a:pPr>
                      <a:r>
                        <a:rPr lang="en" sz="2200" u="none" cap="none" strike="noStrike">
                          <a:solidFill>
                            <a:srgbClr val="C00000"/>
                          </a:solidFill>
                          <a:latin typeface="Cambria"/>
                          <a:ea typeface="Cambria"/>
                          <a:cs typeface="Cambria"/>
                          <a:sym typeface="Cambria"/>
                        </a:rPr>
                        <a:t>Remarks</a:t>
                      </a:r>
                      <a:endParaRPr sz="22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599700">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An analysis of task assignment and cycle times when robots are added to human-operated assembly lines, using mathematical programming models.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International journal of production economics, 2021</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Tamas ´ Koltai, Imre Dim´eny, Viola Gallina, Alexander Gaal, Chiara Sepe.</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500"/>
                        <a:buFont typeface="Noto Sans Symbols"/>
                        <a:buNone/>
                      </a:pPr>
                      <a:r>
                        <a:rPr lang="en" u="none" cap="none" strike="noStrike">
                          <a:latin typeface="Roboto"/>
                          <a:ea typeface="Roboto"/>
                          <a:cs typeface="Roboto"/>
                          <a:sym typeface="Roboto"/>
                        </a:rPr>
                        <a:t>Puts forth three different layouts for human-robot assembly line (only human/both in a workstation/both in different workstations). An MILP approach to solve every scenario was formulated, which was referred for our problem synthesis.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44800">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Identification and classification of risk factors for human-robot collaboration from a system-wide perspective.</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Computers and industrial engineering, 2022.</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400"/>
                        <a:buFont typeface="Arial"/>
                        <a:buNone/>
                      </a:pPr>
                      <a:r>
                        <a:rPr lang="en">
                          <a:latin typeface="Roboto"/>
                          <a:ea typeface="Roboto"/>
                          <a:cs typeface="Roboto"/>
                          <a:sym typeface="Roboto"/>
                        </a:rPr>
                        <a:t>Nicole Berx, Wilm Decre, Ido Morag, Peter Chemweno, Liliane Pintelon.</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Clr>
                          <a:srgbClr val="000000"/>
                        </a:buClr>
                        <a:buSzPts val="1400"/>
                        <a:buFont typeface="Arial"/>
                        <a:buNone/>
                      </a:pPr>
                      <a:r>
                        <a:rPr lang="en">
                          <a:latin typeface="Roboto"/>
                          <a:ea typeface="Roboto"/>
                          <a:cs typeface="Roboto"/>
                          <a:sym typeface="Roboto"/>
                        </a:rPr>
                        <a:t>Tabulates all possible risks in a human-robot collaborative assembly line environment, along with precedence insights of every risk. Risks are referred to effectively formulate our problem in objective of increasing ergonomics.</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36325">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Balancing of assembly lines with collaborative robots.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Business Research, 2019</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Christian Weckenborg, Karsten Kieckhafer, </a:t>
                      </a:r>
                      <a:endParaRPr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Christoph Muller, Martin Grunewald, </a:t>
                      </a:r>
                      <a:endParaRPr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u="none" cap="none" strike="noStrike">
                          <a:latin typeface="Roboto"/>
                          <a:ea typeface="Roboto"/>
                          <a:cs typeface="Roboto"/>
                          <a:sym typeface="Roboto"/>
                        </a:rPr>
                        <a:t>Thomas S. Spengler</a:t>
                      </a:r>
                      <a:endParaRPr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Clr>
                          <a:srgbClr val="000000"/>
                        </a:buClr>
                        <a:buSzPts val="1500"/>
                        <a:buFont typeface="Arial"/>
                        <a:buNone/>
                      </a:pPr>
                      <a:r>
                        <a:rPr lang="en">
                          <a:latin typeface="Roboto"/>
                          <a:ea typeface="Roboto"/>
                          <a:cs typeface="Roboto"/>
                          <a:sym typeface="Roboto"/>
                        </a:rPr>
                        <a:t>RALB problem solution approaches and considerations that weren’t accounted for previously.</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aphicFrame>
        <p:nvGraphicFramePr>
          <p:cNvPr id="204" name="Google Shape;204;p36"/>
          <p:cNvGraphicFramePr/>
          <p:nvPr/>
        </p:nvGraphicFramePr>
        <p:xfrm>
          <a:off x="5" y="5"/>
          <a:ext cx="3000000" cy="3000000"/>
        </p:xfrm>
        <a:graphic>
          <a:graphicData uri="http://schemas.openxmlformats.org/drawingml/2006/table">
            <a:tbl>
              <a:tblPr>
                <a:noFill/>
                <a:tableStyleId>{3D4B8A9F-B6B0-491F-8FED-CB06C94B6FDD}</a:tableStyleId>
              </a:tblPr>
              <a:tblGrid>
                <a:gridCol w="1994625"/>
                <a:gridCol w="1458775"/>
                <a:gridCol w="1499250"/>
                <a:gridCol w="4191350"/>
              </a:tblGrid>
              <a:tr h="1013925">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Title of the paper</a:t>
                      </a:r>
                      <a:endParaRPr sz="1400" u="none" cap="none" strike="noStrike"/>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406050">
                <a:tc>
                  <a:txBody>
                    <a:bodyPr/>
                    <a:lstStyle/>
                    <a:p>
                      <a:pPr indent="0" lvl="0" marL="0" rtl="0" algn="l">
                        <a:spcBef>
                          <a:spcPts val="0"/>
                        </a:spcBef>
                        <a:spcAft>
                          <a:spcPts val="0"/>
                        </a:spcAft>
                        <a:buNone/>
                      </a:pPr>
                      <a:r>
                        <a:rPr lang="en">
                          <a:latin typeface="Roboto"/>
                          <a:ea typeface="Roboto"/>
                          <a:cs typeface="Roboto"/>
                          <a:sym typeface="Roboto"/>
                        </a:rPr>
                        <a:t>A survey on new generation metaheuristic algorithms</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Computers and Industrial Engineering 137 (2019)</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Tansel Dokeroglu, Ender Sevinc,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Tayfun Kucukyilmaz, Ahmet Cosar.</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
                          <a:latin typeface="Roboto"/>
                          <a:ea typeface="Roboto"/>
                          <a:cs typeface="Roboto"/>
                          <a:sym typeface="Roboto"/>
                        </a:rPr>
                        <a:t>Insights of best performing algorithms are compared in their efficient performance, high number of citations, specific evolutionary operators, interesting interaction mechanisms between individuals, parameter tuning/handling concepts, and stagnation prevention methods.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06050">
                <a:tc>
                  <a:txBody>
                    <a:bodyPr/>
                    <a:lstStyle/>
                    <a:p>
                      <a:pPr indent="0" lvl="0" marL="0" rtl="0" algn="l">
                        <a:spcBef>
                          <a:spcPts val="0"/>
                        </a:spcBef>
                        <a:spcAft>
                          <a:spcPts val="0"/>
                        </a:spcAft>
                        <a:buNone/>
                      </a:pPr>
                      <a:r>
                        <a:rPr lang="en">
                          <a:latin typeface="Roboto"/>
                          <a:ea typeface="Roboto"/>
                          <a:cs typeface="Roboto"/>
                          <a:sym typeface="Roboto"/>
                        </a:rPr>
                        <a:t>Balancing and scheduling assembly lines with human-robot collaboration tasks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Computers and operations research 140 (2022)</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Amir Nourmohammadi, Masood Fathi, Amos H.C. Ng</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SzPts val="1500"/>
                        <a:buFont typeface="Arial"/>
                        <a:buNone/>
                      </a:pPr>
                      <a:r>
                        <a:rPr lang="en">
                          <a:latin typeface="Roboto"/>
                          <a:ea typeface="Roboto"/>
                          <a:cs typeface="Roboto"/>
                          <a:sym typeface="Roboto"/>
                        </a:rPr>
                        <a:t>In addition to the traditional ALBP constraints, this paper is referred for human and robot characteristics in terms of task times, allowing multiple humans and robots at stations, and their joint/collaborative task formulations. Also, how real time industrial case study is carried out.</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49825">
                <a:tc>
                  <a:txBody>
                    <a:bodyPr/>
                    <a:lstStyle/>
                    <a:p>
                      <a:pPr indent="0" lvl="0" marL="0" marR="0" rtl="0" algn="l">
                        <a:lnSpc>
                          <a:spcPct val="100000"/>
                        </a:lnSpc>
                        <a:spcBef>
                          <a:spcPts val="1200"/>
                        </a:spcBef>
                        <a:spcAft>
                          <a:spcPts val="0"/>
                        </a:spcAft>
                        <a:buClr>
                          <a:srgbClr val="000000"/>
                        </a:buClr>
                        <a:buSzPts val="1400"/>
                        <a:buFont typeface="Arial"/>
                        <a:buNone/>
                      </a:pPr>
                      <a:r>
                        <a:rPr lang="en">
                          <a:latin typeface="Roboto"/>
                          <a:ea typeface="Roboto"/>
                          <a:cs typeface="Roboto"/>
                          <a:sym typeface="Roboto"/>
                        </a:rPr>
                        <a:t>Designing human-robot collaboration (HRC) workspaces in industrial settings: A systematic literature review </a:t>
                      </a:r>
                      <a:endParaRPr sz="14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Journal of Manufacturing Systems 62, 2022</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Ana Correia Simoes, Ana Pinto, Joana Santos, Sofia Pinheiro, David Romero</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 framework that represents the complexity levels of the influencing factors in H-R workplace. The guidelines and recommendations from literature are categorised into 3 groups of H-R design layout and considerations, with increasing order of complexity.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aphicFrame>
        <p:nvGraphicFramePr>
          <p:cNvPr id="209" name="Google Shape;209;p37"/>
          <p:cNvGraphicFramePr/>
          <p:nvPr/>
        </p:nvGraphicFramePr>
        <p:xfrm>
          <a:off x="5" y="-79020"/>
          <a:ext cx="3000000" cy="3000000"/>
        </p:xfrm>
        <a:graphic>
          <a:graphicData uri="http://schemas.openxmlformats.org/drawingml/2006/table">
            <a:tbl>
              <a:tblPr>
                <a:noFill/>
                <a:tableStyleId>{3D4B8A9F-B6B0-491F-8FED-CB06C94B6FDD}</a:tableStyleId>
              </a:tblPr>
              <a:tblGrid>
                <a:gridCol w="1976550"/>
                <a:gridCol w="1222625"/>
                <a:gridCol w="1479675"/>
                <a:gridCol w="4465150"/>
              </a:tblGrid>
              <a:tr h="734225">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Title of the paper</a:t>
                      </a:r>
                      <a:endParaRPr sz="1400" u="none" cap="none" strike="noStrike"/>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247225">
                <a:tc>
                  <a:txBody>
                    <a:bodyPr/>
                    <a:lstStyle/>
                    <a:p>
                      <a:pPr indent="0" lvl="0" marL="0" rtl="0" algn="l">
                        <a:spcBef>
                          <a:spcPts val="1200"/>
                        </a:spcBef>
                        <a:spcAft>
                          <a:spcPts val="0"/>
                        </a:spcAft>
                        <a:buClr>
                          <a:srgbClr val="000000"/>
                        </a:buClr>
                        <a:buSzPts val="1400"/>
                        <a:buFont typeface="Arial"/>
                        <a:buNone/>
                      </a:pPr>
                      <a:r>
                        <a:rPr lang="en">
                          <a:latin typeface="Roboto"/>
                          <a:ea typeface="Roboto"/>
                          <a:cs typeface="Roboto"/>
                          <a:sym typeface="Roboto"/>
                        </a:rPr>
                        <a:t>Cost‑oriented robotic assembly line balancing problem with setup times: multi‑objective algorithms</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Journal of Intelligent Manufacturing (2021)</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Zixiang Li, Mukund Nilakantan Janardhanan, S. G. Ponnambalam</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Presents the cost-oriented robotic assembly line balancing problem with setup times to minimize the cycle time and total purchasing cost simultaneously.</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NSGA-II is developed for </a:t>
                      </a:r>
                      <a:r>
                        <a:rPr lang="en">
                          <a:latin typeface="Roboto"/>
                          <a:ea typeface="Roboto"/>
                          <a:cs typeface="Roboto"/>
                          <a:sym typeface="Roboto"/>
                        </a:rPr>
                        <a:t>multi-objective implementation </a:t>
                      </a:r>
                      <a:r>
                        <a:rPr lang="en">
                          <a:latin typeface="Roboto"/>
                          <a:ea typeface="Roboto"/>
                          <a:cs typeface="Roboto"/>
                          <a:sym typeface="Roboto"/>
                        </a:rPr>
                        <a:t>and improved phases in ABC algorithm are developed to achieve a set of Pareto solutions.</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43525">
                <a:tc>
                  <a:txBody>
                    <a:bodyPr/>
                    <a:lstStyle/>
                    <a:p>
                      <a:pPr indent="0" lvl="0" marL="0" rtl="0" algn="l">
                        <a:spcBef>
                          <a:spcPts val="0"/>
                        </a:spcBef>
                        <a:spcAft>
                          <a:spcPts val="0"/>
                        </a:spcAft>
                        <a:buNone/>
                      </a:pPr>
                      <a:r>
                        <a:rPr lang="en">
                          <a:latin typeface="Roboto"/>
                          <a:ea typeface="Roboto"/>
                          <a:cs typeface="Roboto"/>
                          <a:sym typeface="Roboto"/>
                        </a:rPr>
                        <a:t>Flow Time in a Human-Robot collaborative Assembly Process: Performance evaluation, System properties, and a Case study*</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IISE Transactions, (2021)</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Ya-jun Zhang, Ningjian Huang, Rober G. Radwin, Zheng Wang &amp; Jingshan Li</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An analytical method is introduced to evaluate the flow time of an assembly process with collaborative robots. The productivity performance of such systems are measured and system properties of monotonicity, work allocation, and bottlenecks are investigated. </a:t>
                      </a:r>
                      <a:r>
                        <a:rPr lang="en">
                          <a:latin typeface="Roboto"/>
                          <a:ea typeface="Roboto"/>
                          <a:cs typeface="Roboto"/>
                          <a:sym typeface="Roboto"/>
                        </a:rPr>
                        <a:t>Also, real time industrial case study is carried out.</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85975">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Mathematical model and bee algorithms for mixed-model assembly line balancing problem with physical human–robot collaboration</a:t>
                      </a:r>
                      <a:endParaRPr sz="14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Applied Soft Computing Journal 93 (2020)</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Zeynel Abidin Çil, Zixiang Li, ,Suleyman Mete, ErenÖzceylan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This study investigates the mixed-model ALBP with the collaboration between human workers and robots. Bee and ABC algorithms are formulated with new phases each to increase exploration and exploitation.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ABC proposes a new onlooker phase to accelerate the evolution of swarm, new scout phase to achieve high-quality solutions and preserve diversity of swarm, and local search to enhance exploitation.</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aphicFrame>
        <p:nvGraphicFramePr>
          <p:cNvPr id="214" name="Google Shape;214;p38"/>
          <p:cNvGraphicFramePr/>
          <p:nvPr/>
        </p:nvGraphicFramePr>
        <p:xfrm>
          <a:off x="5" y="29955"/>
          <a:ext cx="3000000" cy="3000000"/>
        </p:xfrm>
        <a:graphic>
          <a:graphicData uri="http://schemas.openxmlformats.org/drawingml/2006/table">
            <a:tbl>
              <a:tblPr>
                <a:noFill/>
                <a:tableStyleId>{3D4B8A9F-B6B0-491F-8FED-CB06C94B6FDD}</a:tableStyleId>
              </a:tblPr>
              <a:tblGrid>
                <a:gridCol w="2073000"/>
                <a:gridCol w="1929850"/>
                <a:gridCol w="1693975"/>
                <a:gridCol w="3447175"/>
              </a:tblGrid>
              <a:tr h="725900">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Title of the paper</a:t>
                      </a:r>
                      <a:endParaRPr sz="1400" u="none" cap="none" strike="noStrike"/>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Clr>
                          <a:srgbClr val="000000"/>
                        </a:buClr>
                        <a:buSzPts val="2300"/>
                        <a:buFont typeface="Arial"/>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290300">
                <a:tc>
                  <a:txBody>
                    <a:bodyPr/>
                    <a:lstStyle/>
                    <a:p>
                      <a:pPr indent="0" lvl="0" marL="0" rtl="0" algn="l">
                        <a:spcBef>
                          <a:spcPts val="1200"/>
                        </a:spcBef>
                        <a:spcAft>
                          <a:spcPts val="0"/>
                        </a:spcAft>
                        <a:buNone/>
                      </a:pPr>
                      <a:r>
                        <a:rPr lang="en">
                          <a:latin typeface="Roboto"/>
                          <a:ea typeface="Roboto"/>
                          <a:cs typeface="Roboto"/>
                          <a:sym typeface="Roboto"/>
                        </a:rPr>
                        <a:t>Multi-objective migrating bird optimization algorithm for costoriented assembly line balancing problem with collaborative robots.</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Neural Computing and Applications (2021)</a:t>
                      </a:r>
                      <a:endParaRPr sz="14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Zixiang Li, </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Mukund Nilakantan Janardhanan, </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Qiuhua Tang.</a:t>
                      </a:r>
                      <a:endParaRPr sz="14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The complete methodology of MBO algorithm applied for assembly line balancing with collaborative robots. Provides insights on hybridisation of MBO and use of NSGA-II for solving multi-objective problems.</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561425">
                <a:tc>
                  <a:txBody>
                    <a:bodyPr/>
                    <a:lstStyle/>
                    <a:p>
                      <a:pPr indent="0" lvl="0" marL="0" marR="0" rtl="0" algn="l">
                        <a:lnSpc>
                          <a:spcPct val="100000"/>
                        </a:lnSpc>
                        <a:spcBef>
                          <a:spcPts val="0"/>
                        </a:spcBef>
                        <a:spcAft>
                          <a:spcPts val="0"/>
                        </a:spcAft>
                        <a:buClr>
                          <a:srgbClr val="000000"/>
                        </a:buClr>
                        <a:buSzPts val="1400"/>
                        <a:buFont typeface="Arial"/>
                        <a:buNone/>
                      </a:pPr>
                      <a:r>
                        <a:rPr lang="en" sz="1500">
                          <a:latin typeface="Roboto"/>
                          <a:ea typeface="Roboto"/>
                          <a:cs typeface="Roboto"/>
                          <a:sym typeface="Roboto"/>
                        </a:rPr>
                        <a:t>Archimedes optimization algorithm: a new metaheuristic algorithm for solving optimization problems</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Applied Intelligence, 2020</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Fatma A. Hashim, Kashif Hussain, Essam H. Houssein, Mai S. Mabrouk, Walid Al-Atabany.</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Shows the implementation methodology of AOA algorithm, its meaning and significance for solving optimization problems. </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20" name="Google Shape;220;p39"/>
          <p:cNvSpPr txBox="1"/>
          <p:nvPr>
            <p:ph type="title"/>
          </p:nvPr>
        </p:nvSpPr>
        <p:spPr>
          <a:xfrm>
            <a:off x="490250" y="488250"/>
            <a:ext cx="75807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6000"/>
              <a:buNone/>
            </a:pPr>
            <a:r>
              <a:rPr b="1" lang="en" sz="4800"/>
              <a:t>4. LITERATURE GAP</a:t>
            </a:r>
            <a:endParaRPr sz="4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LITERATURE GAP</a:t>
            </a:r>
            <a:endParaRPr b="1" sz="2400"/>
          </a:p>
        </p:txBody>
      </p:sp>
      <p:sp>
        <p:nvSpPr>
          <p:cNvPr id="226" name="Google Shape;226;p40"/>
          <p:cNvSpPr txBox="1"/>
          <p:nvPr/>
        </p:nvSpPr>
        <p:spPr>
          <a:xfrm>
            <a:off x="240600" y="853475"/>
            <a:ext cx="8662800" cy="37620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15000"/>
              </a:lnSpc>
              <a:spcBef>
                <a:spcPts val="1000"/>
              </a:spcBef>
              <a:spcAft>
                <a:spcPts val="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Since the study started on RAL BP, </a:t>
            </a:r>
            <a:r>
              <a:rPr b="0" i="0" lang="en" sz="1300" u="none" cap="none" strike="noStrike">
                <a:solidFill>
                  <a:srgbClr val="0000FF"/>
                </a:solidFill>
                <a:latin typeface="Times New Roman"/>
                <a:ea typeface="Times New Roman"/>
                <a:cs typeface="Times New Roman"/>
                <a:sym typeface="Times New Roman"/>
              </a:rPr>
              <a:t>only 33 articles were published till date since 1991(over 30 years)</a:t>
            </a:r>
            <a:r>
              <a:rPr b="0" i="0" lang="en" sz="1300" u="none" cap="none" strike="noStrike">
                <a:solidFill>
                  <a:srgbClr val="000000"/>
                </a:solidFill>
                <a:latin typeface="Times New Roman"/>
                <a:ea typeface="Times New Roman"/>
                <a:cs typeface="Times New Roman"/>
                <a:sym typeface="Times New Roman"/>
              </a:rPr>
              <a:t>. The research on this field was less and </a:t>
            </a:r>
            <a:r>
              <a:rPr b="0" i="1" lang="en" sz="1300" u="none" cap="none" strike="noStrike">
                <a:solidFill>
                  <a:srgbClr val="0000FF"/>
                </a:solidFill>
                <a:latin typeface="Times New Roman"/>
                <a:ea typeface="Times New Roman"/>
                <a:cs typeface="Times New Roman"/>
                <a:sym typeface="Times New Roman"/>
              </a:rPr>
              <a:t>skyrocketed recently</a:t>
            </a:r>
            <a:r>
              <a:rPr b="0" i="0" lang="en" sz="1300" u="none" cap="none" strike="noStrike">
                <a:solidFill>
                  <a:srgbClr val="000000"/>
                </a:solidFill>
                <a:latin typeface="Times New Roman"/>
                <a:ea typeface="Times New Roman"/>
                <a:cs typeface="Times New Roman"/>
                <a:sym typeface="Times New Roman"/>
              </a:rPr>
              <a:t> </a:t>
            </a:r>
            <a:r>
              <a:rPr b="0" i="1" lang="en" sz="1300" u="none" cap="none" strike="noStrike">
                <a:solidFill>
                  <a:srgbClr val="0000FF"/>
                </a:solidFill>
                <a:latin typeface="Times New Roman"/>
                <a:ea typeface="Times New Roman"/>
                <a:cs typeface="Times New Roman"/>
                <a:sym typeface="Times New Roman"/>
              </a:rPr>
              <a:t>(2015-2019).</a:t>
            </a:r>
            <a:r>
              <a:rPr b="0" i="0" lang="en" sz="1300" u="none" cap="none" strike="noStrike">
                <a:solidFill>
                  <a:srgbClr val="000000"/>
                </a:solidFill>
                <a:latin typeface="Times New Roman"/>
                <a:ea typeface="Times New Roman"/>
                <a:cs typeface="Times New Roman"/>
                <a:sym typeface="Times New Roman"/>
              </a:rPr>
              <a:t> </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15000"/>
              </a:lnSpc>
              <a:spcBef>
                <a:spcPts val="1800"/>
              </a:spcBef>
              <a:spcAft>
                <a:spcPts val="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Since 1997, most of the researchers started using deterministic variable task times that were determined on the types of robots. This was due to the </a:t>
            </a:r>
            <a:r>
              <a:rPr b="0" i="0" lang="en" sz="1300" u="none" cap="none" strike="noStrike">
                <a:solidFill>
                  <a:srgbClr val="0000FF"/>
                </a:solidFill>
                <a:latin typeface="Times New Roman"/>
                <a:ea typeface="Times New Roman"/>
                <a:cs typeface="Times New Roman"/>
                <a:sym typeface="Times New Roman"/>
              </a:rPr>
              <a:t>development in technology</a:t>
            </a:r>
            <a:r>
              <a:rPr b="0" i="0" lang="en" sz="1300" u="none" cap="none" strike="noStrike">
                <a:solidFill>
                  <a:srgbClr val="000000"/>
                </a:solidFill>
                <a:latin typeface="Times New Roman"/>
                <a:ea typeface="Times New Roman"/>
                <a:cs typeface="Times New Roman"/>
                <a:sym typeface="Times New Roman"/>
              </a:rPr>
              <a:t> that resulted in invention of many different robots that can perform all the tasks. </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15000"/>
              </a:lnSpc>
              <a:spcBef>
                <a:spcPts val="1000"/>
              </a:spcBef>
              <a:spcAft>
                <a:spcPts val="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Mathematical models were used to describe the relations between the different objectives and to handle the constraints effectively. As the size of the problem increased, </a:t>
            </a:r>
            <a:r>
              <a:rPr b="0" i="0" lang="en" sz="1300" u="none" cap="none" strike="noStrike">
                <a:solidFill>
                  <a:srgbClr val="0000FF"/>
                </a:solidFill>
                <a:latin typeface="Times New Roman"/>
                <a:ea typeface="Times New Roman"/>
                <a:cs typeface="Times New Roman"/>
                <a:sym typeface="Times New Roman"/>
              </a:rPr>
              <a:t>meta-heuristics started dominating</a:t>
            </a:r>
            <a:r>
              <a:rPr b="0" i="0" lang="en" sz="1300" u="none" cap="none" strike="noStrike">
                <a:solidFill>
                  <a:srgbClr val="000000"/>
                </a:solidFill>
                <a:latin typeface="Times New Roman"/>
                <a:ea typeface="Times New Roman"/>
                <a:cs typeface="Times New Roman"/>
                <a:sym typeface="Times New Roman"/>
              </a:rPr>
              <a:t> the other methods. Many meta-heuristics were developed to tackle this NP-hardness of the RALBP.</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15000"/>
              </a:lnSpc>
              <a:spcBef>
                <a:spcPts val="1000"/>
              </a:spcBef>
              <a:spcAft>
                <a:spcPts val="0"/>
              </a:spcAft>
              <a:buClr>
                <a:schemeClr val="accent3"/>
              </a:buClr>
              <a:buSzPts val="1300"/>
              <a:buFont typeface="Times New Roman"/>
              <a:buChar char="❖"/>
            </a:pPr>
            <a:r>
              <a:rPr b="0" i="0" lang="en" sz="1300" u="none" cap="none" strike="noStrike">
                <a:solidFill>
                  <a:srgbClr val="0000FF"/>
                </a:solidFill>
                <a:latin typeface="Times New Roman"/>
                <a:ea typeface="Times New Roman"/>
                <a:cs typeface="Times New Roman"/>
                <a:sym typeface="Times New Roman"/>
              </a:rPr>
              <a:t>Introduction of Cobots(collaborative robots) to the assembly line, created a new trend in the research area of RALBP.</a:t>
            </a:r>
            <a:r>
              <a:rPr b="0" i="0" lang="en" sz="1300" u="none" cap="none" strike="noStrike">
                <a:solidFill>
                  <a:srgbClr val="000000"/>
                </a:solidFill>
                <a:latin typeface="Times New Roman"/>
                <a:ea typeface="Times New Roman"/>
                <a:cs typeface="Times New Roman"/>
                <a:sym typeface="Times New Roman"/>
              </a:rPr>
              <a:t> This use of cobots in the assembly line showed better results and gained interest by many industries. </a:t>
            </a:r>
            <a:r>
              <a:rPr b="1" i="1" lang="en" sz="1300" u="none" cap="none" strike="noStrike">
                <a:solidFill>
                  <a:schemeClr val="accent3"/>
                </a:solidFill>
                <a:latin typeface="Times New Roman"/>
                <a:ea typeface="Times New Roman"/>
                <a:cs typeface="Times New Roman"/>
                <a:sym typeface="Times New Roman"/>
              </a:rPr>
              <a:t>As this area of research is quite new, only few papers were published since 2019.</a:t>
            </a:r>
            <a:endParaRPr b="1" i="1" sz="1300" u="none" cap="none" strike="noStrike">
              <a:solidFill>
                <a:schemeClr val="accent3"/>
              </a:solidFill>
              <a:latin typeface="Times New Roman"/>
              <a:ea typeface="Times New Roman"/>
              <a:cs typeface="Times New Roman"/>
              <a:sym typeface="Times New Roman"/>
            </a:endParaRPr>
          </a:p>
          <a:p>
            <a:pPr indent="-311150" lvl="0" marL="457200" marR="0" rtl="0" algn="just">
              <a:lnSpc>
                <a:spcPct val="115000"/>
              </a:lnSpc>
              <a:spcBef>
                <a:spcPts val="1000"/>
              </a:spcBef>
              <a:spcAft>
                <a:spcPts val="1800"/>
              </a:spcAft>
              <a:buClr>
                <a:srgbClr val="0000FF"/>
              </a:buClr>
              <a:buSzPts val="1300"/>
              <a:buFont typeface="Times New Roman"/>
              <a:buChar char="❖"/>
            </a:pPr>
            <a:r>
              <a:rPr b="0" i="1" lang="en" sz="1300" u="none" cap="none" strike="noStrike">
                <a:solidFill>
                  <a:srgbClr val="0000FF"/>
                </a:solidFill>
                <a:latin typeface="Times New Roman"/>
                <a:ea typeface="Times New Roman"/>
                <a:cs typeface="Times New Roman"/>
                <a:sym typeface="Times New Roman"/>
              </a:rPr>
              <a:t>Many real life constraints such as tools assignment, tool space optimization, etc.., were not addressed in most of the papers and this could be the future in the study of RAL BP. </a:t>
            </a:r>
            <a:endParaRPr b="0" i="1" sz="1300" u="none" cap="none" strike="noStrike">
              <a:solidFill>
                <a:srgbClr val="0000FF"/>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LITERATURE GAP</a:t>
            </a:r>
            <a:endParaRPr b="1" sz="2400"/>
          </a:p>
        </p:txBody>
      </p:sp>
      <p:sp>
        <p:nvSpPr>
          <p:cNvPr id="232" name="Google Shape;232;p41"/>
          <p:cNvSpPr txBox="1"/>
          <p:nvPr/>
        </p:nvSpPr>
        <p:spPr>
          <a:xfrm>
            <a:off x="240600" y="831025"/>
            <a:ext cx="8662800" cy="37353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15000"/>
              </a:lnSpc>
              <a:spcBef>
                <a:spcPts val="1800"/>
              </a:spcBef>
              <a:spcAft>
                <a:spcPts val="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Almost all the research on RALBP assume fully automated assembly line which requires huge investments. </a:t>
            </a:r>
            <a:r>
              <a:rPr b="0" i="0" lang="en" sz="1300" u="none" cap="none" strike="noStrike">
                <a:solidFill>
                  <a:srgbClr val="0000FF"/>
                </a:solidFill>
                <a:latin typeface="Times New Roman"/>
                <a:ea typeface="Times New Roman"/>
                <a:cs typeface="Times New Roman"/>
                <a:sym typeface="Times New Roman"/>
              </a:rPr>
              <a:t>Not all the industries are capable to do such investments</a:t>
            </a:r>
            <a:r>
              <a:rPr b="0" i="0" lang="en" sz="1300" u="none" cap="none" strike="noStrike">
                <a:solidFill>
                  <a:srgbClr val="000000"/>
                </a:solidFill>
                <a:latin typeface="Times New Roman"/>
                <a:ea typeface="Times New Roman"/>
                <a:cs typeface="Times New Roman"/>
                <a:sym typeface="Times New Roman"/>
              </a:rPr>
              <a:t> and still many of the industries slowly started to introduce robots in their assembly lines. So the </a:t>
            </a:r>
            <a:r>
              <a:rPr b="1" i="1" lang="en" sz="1300" u="none" cap="none" strike="noStrike">
                <a:solidFill>
                  <a:schemeClr val="accent3"/>
                </a:solidFill>
                <a:latin typeface="Times New Roman"/>
                <a:ea typeface="Times New Roman"/>
                <a:cs typeface="Times New Roman"/>
                <a:sym typeface="Times New Roman"/>
              </a:rPr>
              <a:t>study on human robot collaboration assembly line could be a great research area as many industries opt them as they are easy and require less investment.</a:t>
            </a:r>
            <a:endParaRPr b="1" i="1" sz="1300" u="none" cap="none" strike="noStrike">
              <a:solidFill>
                <a:schemeClr val="accent3"/>
              </a:solidFill>
              <a:latin typeface="Times New Roman"/>
              <a:ea typeface="Times New Roman"/>
              <a:cs typeface="Times New Roman"/>
              <a:sym typeface="Times New Roman"/>
            </a:endParaRPr>
          </a:p>
          <a:p>
            <a:pPr indent="-311150" lvl="0" marL="457200" marR="0" rtl="0" algn="just">
              <a:lnSpc>
                <a:spcPct val="115000"/>
              </a:lnSpc>
              <a:spcBef>
                <a:spcPts val="1000"/>
              </a:spcBef>
              <a:spcAft>
                <a:spcPts val="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The studies that included cobots in the assembly line mostly preferred only one robot in a workstation. Research study on multiple robots and humans working in parallel could be a great area of research. As humans started working alongside robots, </a:t>
            </a:r>
            <a:r>
              <a:rPr b="0" i="1" lang="en" sz="1300" u="none" cap="none" strike="noStrike">
                <a:solidFill>
                  <a:srgbClr val="0000FF"/>
                </a:solidFill>
                <a:latin typeface="Times New Roman"/>
                <a:ea typeface="Times New Roman"/>
                <a:cs typeface="Times New Roman"/>
                <a:sym typeface="Times New Roman"/>
              </a:rPr>
              <a:t>study of ergonomics and real life constraints such as human fatigue, sequence dependent setup times, tool and accessory changing, part transportation between stations, etc.., can be included in RABLP as no one has ever did that previously due to its high complexity.</a:t>
            </a:r>
            <a:endParaRPr b="0" i="1" sz="1300" u="none" cap="none" strike="noStrike">
              <a:solidFill>
                <a:srgbClr val="0000FF"/>
              </a:solidFill>
              <a:latin typeface="Times New Roman"/>
              <a:ea typeface="Times New Roman"/>
              <a:cs typeface="Times New Roman"/>
              <a:sym typeface="Times New Roman"/>
            </a:endParaRPr>
          </a:p>
          <a:p>
            <a:pPr indent="-311150" lvl="0" marL="457200" marR="0" rtl="0" algn="just">
              <a:lnSpc>
                <a:spcPct val="115000"/>
              </a:lnSpc>
              <a:spcBef>
                <a:spcPts val="1800"/>
              </a:spcBef>
              <a:spcAft>
                <a:spcPts val="1000"/>
              </a:spcAft>
              <a:buClr>
                <a:schemeClr val="accent3"/>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Most industries focus on only one objectives while designing assembly lines rather than many. </a:t>
            </a:r>
            <a:r>
              <a:rPr b="1" i="1" lang="en" sz="1300" u="none" cap="none" strike="noStrike">
                <a:solidFill>
                  <a:schemeClr val="accent3"/>
                </a:solidFill>
                <a:latin typeface="Times New Roman"/>
                <a:ea typeface="Times New Roman"/>
                <a:cs typeface="Times New Roman"/>
                <a:sym typeface="Times New Roman"/>
              </a:rPr>
              <a:t>Research on Multi objective optimizations could be more relevant to real life problems.</a:t>
            </a:r>
            <a:r>
              <a:rPr b="0" i="0" lang="en" sz="1300" u="none" cap="none" strike="noStrike">
                <a:solidFill>
                  <a:srgbClr val="000000"/>
                </a:solidFill>
                <a:latin typeface="Times New Roman"/>
                <a:ea typeface="Times New Roman"/>
                <a:cs typeface="Times New Roman"/>
                <a:sym typeface="Times New Roman"/>
              </a:rPr>
              <a:t> As introduction of multi objectives create more complexity, many meta-heuristics were developed. From the recent studies, hybrid metaheuristics showed better results than meta heuristics. So </a:t>
            </a:r>
            <a:r>
              <a:rPr b="0" i="1" lang="en" sz="1300" u="none" cap="none" strike="noStrike">
                <a:solidFill>
                  <a:srgbClr val="0000FF"/>
                </a:solidFill>
                <a:latin typeface="Times New Roman"/>
                <a:ea typeface="Times New Roman"/>
                <a:cs typeface="Times New Roman"/>
                <a:sym typeface="Times New Roman"/>
              </a:rPr>
              <a:t>study on hybrid metaheuristics on solving multiple objectives could create a way for finding better pareto optimal solution sets.</a:t>
            </a:r>
            <a:endParaRPr b="0" i="1" sz="1300" u="none" cap="none" strike="noStrike">
              <a:solidFill>
                <a:srgbClr val="0000FF"/>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LITERATURE GAP (POST REVIEW 1)</a:t>
            </a:r>
            <a:endParaRPr b="1" sz="2400"/>
          </a:p>
        </p:txBody>
      </p:sp>
      <p:sp>
        <p:nvSpPr>
          <p:cNvPr id="238" name="Google Shape;238;p42"/>
          <p:cNvSpPr txBox="1"/>
          <p:nvPr/>
        </p:nvSpPr>
        <p:spPr>
          <a:xfrm>
            <a:off x="240600" y="509550"/>
            <a:ext cx="8662800" cy="3506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800"/>
              </a:spcBef>
              <a:spcAft>
                <a:spcPts val="0"/>
              </a:spcAft>
              <a:buNone/>
            </a:pPr>
            <a:r>
              <a:t/>
            </a:r>
            <a:endParaRPr b="1" sz="1300" u="none" cap="none" strike="noStrike">
              <a:solidFill>
                <a:schemeClr val="dk2"/>
              </a:solidFill>
              <a:latin typeface="Times New Roman"/>
              <a:ea typeface="Times New Roman"/>
              <a:cs typeface="Times New Roman"/>
              <a:sym typeface="Times New Roman"/>
            </a:endParaRPr>
          </a:p>
          <a:p>
            <a:pPr indent="-311150" lvl="0" marL="457200" rtl="0" algn="just">
              <a:lnSpc>
                <a:spcPct val="115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In-line with the growing interests and developments in human-robot collaborative assembly line balancing problems using metaheuristics, </a:t>
            </a:r>
            <a:r>
              <a:rPr b="1" i="1" lang="en" sz="1300">
                <a:solidFill>
                  <a:schemeClr val="dk1"/>
                </a:solidFill>
                <a:latin typeface="Times New Roman"/>
                <a:ea typeface="Times New Roman"/>
                <a:cs typeface="Times New Roman"/>
                <a:sym typeface="Times New Roman"/>
              </a:rPr>
              <a:t>“</a:t>
            </a:r>
            <a:r>
              <a:rPr b="1" i="1" lang="en" sz="1300">
                <a:solidFill>
                  <a:srgbClr val="0000FF"/>
                </a:solidFill>
                <a:latin typeface="Times New Roman"/>
                <a:ea typeface="Times New Roman"/>
                <a:cs typeface="Times New Roman"/>
                <a:sym typeface="Times New Roman"/>
              </a:rPr>
              <a:t>standard testing datasets” of different task sizes for H-R ALBP aren’t available for researchers who may use such reliable and readymade datasets to test different algorithms. </a:t>
            </a:r>
            <a:r>
              <a:rPr lang="en" sz="1300">
                <a:latin typeface="Times New Roman"/>
                <a:ea typeface="Times New Roman"/>
                <a:cs typeface="Times New Roman"/>
                <a:sym typeface="Times New Roman"/>
              </a:rPr>
              <a:t> </a:t>
            </a:r>
            <a:endParaRPr b="0" i="1" sz="1300" u="none" cap="none" strike="noStrike">
              <a:solidFill>
                <a:srgbClr val="0000FF"/>
              </a:solidFill>
              <a:latin typeface="Times New Roman"/>
              <a:ea typeface="Times New Roman"/>
              <a:cs typeface="Times New Roman"/>
              <a:sym typeface="Times New Roman"/>
            </a:endParaRPr>
          </a:p>
          <a:p>
            <a:pPr indent="-311150" lvl="0" marL="457200" marR="0" rtl="0" algn="just">
              <a:lnSpc>
                <a:spcPct val="115000"/>
              </a:lnSpc>
              <a:spcBef>
                <a:spcPts val="1800"/>
              </a:spcBef>
              <a:spcAft>
                <a:spcPts val="0"/>
              </a:spcAft>
              <a:buSzPts val="1300"/>
              <a:buFont typeface="Times New Roman"/>
              <a:buChar char="❖"/>
            </a:pPr>
            <a:r>
              <a:rPr lang="en" sz="1300">
                <a:latin typeface="Times New Roman"/>
                <a:ea typeface="Times New Roman"/>
                <a:cs typeface="Times New Roman"/>
                <a:sym typeface="Times New Roman"/>
              </a:rPr>
              <a:t>Due to several intricate considerations in designing a H-R collaborative assembly line, </a:t>
            </a:r>
            <a:r>
              <a:rPr b="1" i="1" lang="en" sz="1300">
                <a:solidFill>
                  <a:srgbClr val="0000FF"/>
                </a:solidFill>
                <a:latin typeface="Times New Roman"/>
                <a:ea typeface="Times New Roman"/>
                <a:cs typeface="Times New Roman"/>
                <a:sym typeface="Times New Roman"/>
              </a:rPr>
              <a:t>a broad range of publications in this little researched domain haven’t </a:t>
            </a:r>
            <a:r>
              <a:rPr b="1" i="1" lang="en" sz="1300" u="sng">
                <a:solidFill>
                  <a:srgbClr val="0000FF"/>
                </a:solidFill>
                <a:latin typeface="Times New Roman"/>
                <a:ea typeface="Times New Roman"/>
                <a:cs typeface="Times New Roman"/>
                <a:sym typeface="Times New Roman"/>
              </a:rPr>
              <a:t>“collectively”</a:t>
            </a:r>
            <a:r>
              <a:rPr b="1" i="1" lang="en" sz="1300">
                <a:solidFill>
                  <a:srgbClr val="0000FF"/>
                </a:solidFill>
                <a:latin typeface="Times New Roman"/>
                <a:ea typeface="Times New Roman"/>
                <a:cs typeface="Times New Roman"/>
                <a:sym typeface="Times New Roman"/>
              </a:rPr>
              <a:t> emphasised flexible and realistic constraints with respect to individual task abilities of humans and robots, collaborative work safety, economic production.</a:t>
            </a:r>
            <a:r>
              <a:rPr lang="en" sz="1300">
                <a:latin typeface="Times New Roman"/>
                <a:ea typeface="Times New Roman"/>
                <a:cs typeface="Times New Roman"/>
                <a:sym typeface="Times New Roman"/>
              </a:rPr>
              <a:t> </a:t>
            </a:r>
            <a:r>
              <a:rPr b="1" lang="en" sz="1300">
                <a:latin typeface="Times New Roman"/>
                <a:ea typeface="Times New Roman"/>
                <a:cs typeface="Times New Roman"/>
                <a:sym typeface="Times New Roman"/>
              </a:rPr>
              <a:t>(COLLECTIVELY DEVELOPED CONSTRAINTS FOR OUR PROBLEM SHALL BE DEMONSTRATED)</a:t>
            </a:r>
            <a:endParaRPr b="1" sz="1300">
              <a:latin typeface="Times New Roman"/>
              <a:ea typeface="Times New Roman"/>
              <a:cs typeface="Times New Roman"/>
              <a:sym typeface="Times New Roman"/>
            </a:endParaRPr>
          </a:p>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A very recent algorithm called “ARCHIMEDES OPTIMISATION ALGORITHM” or AOA is implemented to solving our H-R ALB problem. </a:t>
            </a:r>
            <a:r>
              <a:rPr b="1" i="1" lang="en" sz="1300">
                <a:solidFill>
                  <a:schemeClr val="accent3"/>
                </a:solidFill>
                <a:latin typeface="Times New Roman"/>
                <a:ea typeface="Times New Roman"/>
                <a:cs typeface="Times New Roman"/>
                <a:sym typeface="Times New Roman"/>
              </a:rPr>
              <a:t>This algorithm is very recent, has less development fatigue and importantly, has never been used for solving any line balancing problems before. To make things interesting, this algorithm performs slightly better than all algorithms considered by us for our problem </a:t>
            </a:r>
            <a:r>
              <a:rPr b="1" lang="en" sz="1300">
                <a:solidFill>
                  <a:schemeClr val="dk2"/>
                </a:solidFill>
                <a:latin typeface="Times New Roman"/>
                <a:ea typeface="Times New Roman"/>
                <a:cs typeface="Times New Roman"/>
                <a:sym typeface="Times New Roman"/>
              </a:rPr>
              <a:t>(SHOWN IN RESULTS SECTION)</a:t>
            </a:r>
            <a:endParaRPr sz="13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Closeup from the side of a hand pushing a knob on an audio mixer" id="243" name="Google Shape;243;p43"/>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44" name="Google Shape;244;p43"/>
          <p:cNvSpPr txBox="1"/>
          <p:nvPr>
            <p:ph type="title"/>
          </p:nvPr>
        </p:nvSpPr>
        <p:spPr>
          <a:xfrm>
            <a:off x="614700" y="1362625"/>
            <a:ext cx="3346800" cy="21240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0"/>
              </a:spcAft>
              <a:buSzPts val="4200"/>
              <a:buNone/>
            </a:pPr>
            <a:r>
              <a:rPr b="1" lang="en">
                <a:solidFill>
                  <a:schemeClr val="lt1"/>
                </a:solidFill>
              </a:rPr>
              <a:t>5.WORK CARRIED OUT SO FAR</a:t>
            </a:r>
            <a:endParaRPr b="1">
              <a:solidFill>
                <a:schemeClr val="lt1"/>
              </a:solidFill>
            </a:endParaRPr>
          </a:p>
        </p:txBody>
      </p:sp>
      <p:sp>
        <p:nvSpPr>
          <p:cNvPr id="245" name="Google Shape;245;p43"/>
          <p:cNvSpPr txBox="1"/>
          <p:nvPr>
            <p:ph idx="2" type="body"/>
          </p:nvPr>
        </p:nvSpPr>
        <p:spPr>
          <a:xfrm>
            <a:off x="4572000" y="777625"/>
            <a:ext cx="4558800" cy="32940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SzPts val="1800"/>
              <a:buNone/>
            </a:pPr>
            <a:r>
              <a:rPr b="1" lang="en" sz="2400">
                <a:solidFill>
                  <a:schemeClr val="accent6"/>
                </a:solidFill>
              </a:rPr>
              <a:t>5.1.</a:t>
            </a:r>
            <a:r>
              <a:rPr b="1" lang="en" sz="2400"/>
              <a:t> </a:t>
            </a:r>
            <a:r>
              <a:rPr lang="en" sz="2400"/>
              <a:t>DATA GENERATION FOR HRC ASSEMBLY LINE</a:t>
            </a:r>
            <a:endParaRPr b="1" sz="2400">
              <a:solidFill>
                <a:schemeClr val="accent6"/>
              </a:solidFill>
            </a:endParaRPr>
          </a:p>
          <a:p>
            <a:pPr indent="0" lvl="0" marL="0" rtl="0" algn="l">
              <a:lnSpc>
                <a:spcPct val="115000"/>
              </a:lnSpc>
              <a:spcBef>
                <a:spcPts val="1600"/>
              </a:spcBef>
              <a:spcAft>
                <a:spcPts val="0"/>
              </a:spcAft>
              <a:buSzPts val="1800"/>
              <a:buNone/>
            </a:pPr>
            <a:r>
              <a:rPr b="1" lang="en" sz="2400">
                <a:solidFill>
                  <a:schemeClr val="accent6"/>
                </a:solidFill>
              </a:rPr>
              <a:t>5.2.</a:t>
            </a:r>
            <a:r>
              <a:rPr b="1" lang="en" sz="2400"/>
              <a:t> </a:t>
            </a:r>
            <a:r>
              <a:rPr lang="en" sz="2400"/>
              <a:t>ENCODING AND DECODING</a:t>
            </a:r>
            <a:endParaRPr sz="2400"/>
          </a:p>
          <a:p>
            <a:pPr indent="0" lvl="0" marL="0" rtl="0" algn="l">
              <a:lnSpc>
                <a:spcPct val="115000"/>
              </a:lnSpc>
              <a:spcBef>
                <a:spcPts val="1600"/>
              </a:spcBef>
              <a:spcAft>
                <a:spcPts val="0"/>
              </a:spcAft>
              <a:buSzPts val="1800"/>
              <a:buNone/>
            </a:pPr>
            <a:r>
              <a:rPr b="1" lang="en" sz="2400">
                <a:solidFill>
                  <a:schemeClr val="accent6"/>
                </a:solidFill>
              </a:rPr>
              <a:t>5.3.</a:t>
            </a:r>
            <a:r>
              <a:rPr b="1" lang="en" sz="2400"/>
              <a:t> </a:t>
            </a:r>
            <a:r>
              <a:rPr lang="en" sz="2400"/>
              <a:t>IMPLEMENTATION OF CONSTRAINTS FOR HRCAB</a:t>
            </a:r>
            <a:endParaRPr sz="2400"/>
          </a:p>
          <a:p>
            <a:pPr indent="0" lvl="0" marL="0" rtl="0" algn="l">
              <a:spcBef>
                <a:spcPts val="1600"/>
              </a:spcBef>
              <a:spcAft>
                <a:spcPts val="1600"/>
              </a:spcAft>
              <a:buSzPts val="1800"/>
              <a:buNone/>
            </a:pPr>
            <a:r>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39" name="Google Shape;139;p26"/>
          <p:cNvSpPr txBox="1"/>
          <p:nvPr>
            <p:ph type="title"/>
          </p:nvPr>
        </p:nvSpPr>
        <p:spPr>
          <a:xfrm>
            <a:off x="892350" y="241200"/>
            <a:ext cx="7359600" cy="18102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1800"/>
              </a:spcBef>
              <a:spcAft>
                <a:spcPts val="1800"/>
              </a:spcAft>
              <a:buSzPts val="6000"/>
              <a:buNone/>
            </a:pPr>
            <a:r>
              <a:rPr b="1" lang="en" sz="3200">
                <a:latin typeface="Oswald"/>
                <a:ea typeface="Oswald"/>
                <a:cs typeface="Oswald"/>
                <a:sym typeface="Oswald"/>
              </a:rPr>
              <a:t>Efficient Application of Metaheuristic Algorithms for Balancing Human Robot Collaborative Assembly Lines</a:t>
            </a:r>
            <a:endParaRPr b="1" sz="4300">
              <a:latin typeface="Oswald"/>
              <a:ea typeface="Oswald"/>
              <a:cs typeface="Oswald"/>
              <a:sym typeface="Oswald"/>
            </a:endParaRPr>
          </a:p>
        </p:txBody>
      </p:sp>
      <p:pic>
        <p:nvPicPr>
          <p:cNvPr id="140" name="Google Shape;140;p26"/>
          <p:cNvPicPr preferRelativeResize="0"/>
          <p:nvPr/>
        </p:nvPicPr>
        <p:blipFill rotWithShape="1">
          <a:blip r:embed="rId4">
            <a:alphaModFix/>
          </a:blip>
          <a:srcRect b="0" l="0" r="0" t="0"/>
          <a:stretch/>
        </p:blipFill>
        <p:spPr>
          <a:xfrm>
            <a:off x="1972538" y="2329500"/>
            <a:ext cx="5199233" cy="2611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ctrTitle"/>
          </p:nvPr>
        </p:nvSpPr>
        <p:spPr>
          <a:xfrm>
            <a:off x="721300" y="712072"/>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DATA GENERATION</a:t>
            </a:r>
            <a:endParaRPr b="1"/>
          </a:p>
        </p:txBody>
      </p:sp>
      <p:pic>
        <p:nvPicPr>
          <p:cNvPr id="251" name="Google Shape;251;p44"/>
          <p:cNvPicPr preferRelativeResize="0"/>
          <p:nvPr/>
        </p:nvPicPr>
        <p:blipFill>
          <a:blip r:embed="rId3">
            <a:alphaModFix/>
          </a:blip>
          <a:stretch>
            <a:fillRect/>
          </a:stretch>
        </p:blipFill>
        <p:spPr>
          <a:xfrm>
            <a:off x="1589900" y="1917722"/>
            <a:ext cx="6484889" cy="22246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600"/>
              <a:t>DATA REQUIRED &amp; SOME ASSUMPTIONS MADE FOR HRC</a:t>
            </a:r>
            <a:endParaRPr b="1" sz="2600"/>
          </a:p>
        </p:txBody>
      </p:sp>
      <p:sp>
        <p:nvSpPr>
          <p:cNvPr id="257" name="Google Shape;257;p45"/>
          <p:cNvSpPr txBox="1"/>
          <p:nvPr>
            <p:ph idx="4294967295" type="body"/>
          </p:nvPr>
        </p:nvSpPr>
        <p:spPr>
          <a:xfrm>
            <a:off x="251250" y="825550"/>
            <a:ext cx="8770500" cy="41127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1B212C"/>
              </a:buClr>
              <a:buSzPts val="1600"/>
              <a:buChar char="➔"/>
            </a:pPr>
            <a:r>
              <a:rPr lang="en" sz="1600">
                <a:solidFill>
                  <a:srgbClr val="1B212C"/>
                </a:solidFill>
              </a:rPr>
              <a:t>Number of tasks</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Number of robots</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Operation time table for all robots, cobots and the human</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Setup times for robots</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Sequence dependent times for robots</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Precedence matrix</a:t>
            </a:r>
            <a:endParaRPr sz="1600">
              <a:solidFill>
                <a:srgbClr val="1B212C"/>
              </a:solidFill>
            </a:endParaRPr>
          </a:p>
          <a:p>
            <a:pPr indent="-330200" lvl="0" marL="457200" rtl="0" algn="l">
              <a:lnSpc>
                <a:spcPct val="115000"/>
              </a:lnSpc>
              <a:spcBef>
                <a:spcPts val="0"/>
              </a:spcBef>
              <a:spcAft>
                <a:spcPts val="0"/>
              </a:spcAft>
              <a:buClr>
                <a:srgbClr val="1B212C"/>
              </a:buClr>
              <a:buSzPts val="1600"/>
              <a:buChar char="➔"/>
            </a:pPr>
            <a:r>
              <a:rPr lang="en" sz="1600">
                <a:solidFill>
                  <a:srgbClr val="1B212C"/>
                </a:solidFill>
              </a:rPr>
              <a:t>Energy Consumption by robots and the human</a:t>
            </a:r>
            <a:endParaRPr sz="1600">
              <a:solidFill>
                <a:srgbClr val="1B212C"/>
              </a:solidFill>
            </a:endParaRPr>
          </a:p>
          <a:p>
            <a:pPr indent="0" lvl="0" marL="0" rtl="0" algn="l">
              <a:lnSpc>
                <a:spcPct val="115000"/>
              </a:lnSpc>
              <a:spcBef>
                <a:spcPts val="0"/>
              </a:spcBef>
              <a:spcAft>
                <a:spcPts val="0"/>
              </a:spcAft>
              <a:buNone/>
            </a:pPr>
            <a:r>
              <a:rPr b="1" lang="en" sz="1600">
                <a:solidFill>
                  <a:srgbClr val="1B212C"/>
                </a:solidFill>
              </a:rPr>
              <a:t>Some of the assumptions made while generating the data are,</a:t>
            </a:r>
            <a:endParaRPr b="1" sz="1600">
              <a:solidFill>
                <a:srgbClr val="1B212C"/>
              </a:solidFill>
            </a:endParaRPr>
          </a:p>
          <a:p>
            <a:pPr indent="-330200" lvl="0" marL="457200" rtl="0" algn="l">
              <a:spcBef>
                <a:spcPts val="0"/>
              </a:spcBef>
              <a:spcAft>
                <a:spcPts val="0"/>
              </a:spcAft>
              <a:buClr>
                <a:srgbClr val="0000FF"/>
              </a:buClr>
              <a:buSzPts val="1600"/>
              <a:buChar char="★"/>
            </a:pPr>
            <a:r>
              <a:rPr lang="en" sz="1600">
                <a:solidFill>
                  <a:srgbClr val="0000FF"/>
                </a:solidFill>
              </a:rPr>
              <a:t>Number of cobots  = Number of robots</a:t>
            </a:r>
            <a:endParaRPr sz="1600">
              <a:solidFill>
                <a:srgbClr val="0000FF"/>
              </a:solidFill>
            </a:endParaRPr>
          </a:p>
          <a:p>
            <a:pPr indent="-330200" lvl="0" marL="457200" rtl="0" algn="l">
              <a:spcBef>
                <a:spcPts val="0"/>
              </a:spcBef>
              <a:spcAft>
                <a:spcPts val="0"/>
              </a:spcAft>
              <a:buClr>
                <a:srgbClr val="0000FF"/>
              </a:buClr>
              <a:buSzPts val="1600"/>
              <a:buChar char="★"/>
            </a:pPr>
            <a:r>
              <a:rPr lang="en" sz="1600">
                <a:solidFill>
                  <a:srgbClr val="0000FF"/>
                </a:solidFill>
              </a:rPr>
              <a:t>Cobot_i = Robot_i + Human</a:t>
            </a:r>
            <a:endParaRPr sz="1600">
              <a:solidFill>
                <a:srgbClr val="0000FF"/>
              </a:solidFill>
            </a:endParaRPr>
          </a:p>
          <a:p>
            <a:pPr indent="-330200" lvl="0" marL="457200" rtl="0" algn="l">
              <a:spcBef>
                <a:spcPts val="0"/>
              </a:spcBef>
              <a:spcAft>
                <a:spcPts val="0"/>
              </a:spcAft>
              <a:buClr>
                <a:srgbClr val="0000FF"/>
              </a:buClr>
              <a:buSzPts val="1600"/>
              <a:buChar char="★"/>
            </a:pPr>
            <a:r>
              <a:rPr lang="en" sz="1600">
                <a:solidFill>
                  <a:srgbClr val="0000FF"/>
                </a:solidFill>
              </a:rPr>
              <a:t>Only one type of worker (all workers are equally skilled)</a:t>
            </a:r>
            <a:endParaRPr sz="1600">
              <a:solidFill>
                <a:srgbClr val="0000FF"/>
              </a:solidFill>
            </a:endParaRPr>
          </a:p>
          <a:p>
            <a:pPr indent="-330200" lvl="0" marL="457200" rtl="0" algn="l">
              <a:spcBef>
                <a:spcPts val="0"/>
              </a:spcBef>
              <a:spcAft>
                <a:spcPts val="0"/>
              </a:spcAft>
              <a:buClr>
                <a:srgbClr val="0000FF"/>
              </a:buClr>
              <a:buSzPts val="1600"/>
              <a:buChar char="★"/>
            </a:pPr>
            <a:r>
              <a:rPr lang="en" sz="1600">
                <a:solidFill>
                  <a:srgbClr val="0000FF"/>
                </a:solidFill>
              </a:rPr>
              <a:t>The lower bound and upper bound of operation times are used for calculation of lower and upper bounds of other data (setup time, sequence dependent time).</a:t>
            </a:r>
            <a:endParaRPr sz="1600">
              <a:solidFill>
                <a:srgbClr val="0000FF"/>
              </a:solidFill>
            </a:endParaRPr>
          </a:p>
          <a:p>
            <a:pPr indent="-330200" lvl="0" marL="457200" rtl="0" algn="l">
              <a:spcBef>
                <a:spcPts val="0"/>
              </a:spcBef>
              <a:spcAft>
                <a:spcPts val="0"/>
              </a:spcAft>
              <a:buClr>
                <a:srgbClr val="0000FF"/>
              </a:buClr>
              <a:buSzPts val="1600"/>
              <a:buChar char="★"/>
            </a:pPr>
            <a:r>
              <a:rPr lang="en" sz="1600">
                <a:solidFill>
                  <a:srgbClr val="0000FF"/>
                </a:solidFill>
              </a:rPr>
              <a:t>Energy consumption of robots and the human is given in Wh/min. </a:t>
            </a:r>
            <a:r>
              <a:rPr b="1" lang="en" sz="1600">
                <a:solidFill>
                  <a:srgbClr val="0000FF"/>
                </a:solidFill>
              </a:rPr>
              <a:t>[0.10 - 0.30]</a:t>
            </a:r>
            <a:r>
              <a:rPr lang="en" sz="1600">
                <a:solidFill>
                  <a:srgbClr val="0000FF"/>
                </a:solidFill>
              </a:rPr>
              <a:t> Wh / min</a:t>
            </a:r>
            <a:endParaRPr sz="1600">
              <a:solidFill>
                <a:srgbClr val="1B212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Effect filter="fade" transition="in">
                                      <p:cBhvr>
                                        <p:cTn dur="1000"/>
                                        <p:tgtEl>
                                          <p:spTgt spid="2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Effect filter="fade" transition="in">
                                      <p:cBhvr>
                                        <p:cTn dur="1000"/>
                                        <p:tgtEl>
                                          <p:spTgt spid="2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Effect filter="fade" transition="in">
                                      <p:cBhvr>
                                        <p:cTn dur="1000"/>
                                        <p:tgtEl>
                                          <p:spTgt spid="2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Effect filter="fade" transition="in">
                                      <p:cBhvr>
                                        <p:cTn dur="1000"/>
                                        <p:tgtEl>
                                          <p:spTgt spid="2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Effect filter="fade" transition="in">
                                      <p:cBhvr>
                                        <p:cTn dur="1000"/>
                                        <p:tgtEl>
                                          <p:spTgt spid="2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animEffect filter="fade" transition="in">
                                      <p:cBhvr>
                                        <p:cTn dur="1000"/>
                                        <p:tgtEl>
                                          <p:spTgt spid="2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animEffect filter="fade" transition="in">
                                      <p:cBhvr>
                                        <p:cTn dur="1000"/>
                                        <p:tgtEl>
                                          <p:spTgt spid="2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7" st="7"/>
                                            </p:txEl>
                                          </p:spTgt>
                                        </p:tgtEl>
                                        <p:attrNameLst>
                                          <p:attrName>style.visibility</p:attrName>
                                        </p:attrNameLst>
                                      </p:cBhvr>
                                      <p:to>
                                        <p:strVal val="visible"/>
                                      </p:to>
                                    </p:set>
                                    <p:animEffect filter="fade" transition="in">
                                      <p:cBhvr>
                                        <p:cTn dur="1000"/>
                                        <p:tgtEl>
                                          <p:spTgt spid="25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8" st="8"/>
                                            </p:txEl>
                                          </p:spTgt>
                                        </p:tgtEl>
                                        <p:attrNameLst>
                                          <p:attrName>style.visibility</p:attrName>
                                        </p:attrNameLst>
                                      </p:cBhvr>
                                      <p:to>
                                        <p:strVal val="visible"/>
                                      </p:to>
                                    </p:set>
                                    <p:animEffect filter="fade" transition="in">
                                      <p:cBhvr>
                                        <p:cTn dur="1000"/>
                                        <p:tgtEl>
                                          <p:spTgt spid="25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9" st="9"/>
                                            </p:txEl>
                                          </p:spTgt>
                                        </p:tgtEl>
                                        <p:attrNameLst>
                                          <p:attrName>style.visibility</p:attrName>
                                        </p:attrNameLst>
                                      </p:cBhvr>
                                      <p:to>
                                        <p:strVal val="visible"/>
                                      </p:to>
                                    </p:set>
                                    <p:animEffect filter="fade" transition="in">
                                      <p:cBhvr>
                                        <p:cTn dur="1000"/>
                                        <p:tgtEl>
                                          <p:spTgt spid="25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0" st="10"/>
                                            </p:txEl>
                                          </p:spTgt>
                                        </p:tgtEl>
                                        <p:attrNameLst>
                                          <p:attrName>style.visibility</p:attrName>
                                        </p:attrNameLst>
                                      </p:cBhvr>
                                      <p:to>
                                        <p:strVal val="visible"/>
                                      </p:to>
                                    </p:set>
                                    <p:animEffect filter="fade" transition="in">
                                      <p:cBhvr>
                                        <p:cTn dur="1000"/>
                                        <p:tgtEl>
                                          <p:spTgt spid="25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1" st="11"/>
                                            </p:txEl>
                                          </p:spTgt>
                                        </p:tgtEl>
                                        <p:attrNameLst>
                                          <p:attrName>style.visibility</p:attrName>
                                        </p:attrNameLst>
                                      </p:cBhvr>
                                      <p:to>
                                        <p:strVal val="visible"/>
                                      </p:to>
                                    </p:set>
                                    <p:animEffect filter="fade" transition="in">
                                      <p:cBhvr>
                                        <p:cTn dur="1000"/>
                                        <p:tgtEl>
                                          <p:spTgt spid="25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2" st="12"/>
                                            </p:txEl>
                                          </p:spTgt>
                                        </p:tgtEl>
                                        <p:attrNameLst>
                                          <p:attrName>style.visibility</p:attrName>
                                        </p:attrNameLst>
                                      </p:cBhvr>
                                      <p:to>
                                        <p:strVal val="visible"/>
                                      </p:to>
                                    </p:set>
                                    <p:animEffect filter="fade" transition="in">
                                      <p:cBhvr>
                                        <p:cTn dur="1000"/>
                                        <p:tgtEl>
                                          <p:spTgt spid="257">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TUNING PARAMETERS USED</a:t>
            </a:r>
            <a:endParaRPr b="1" sz="3000"/>
          </a:p>
        </p:txBody>
      </p:sp>
      <p:sp>
        <p:nvSpPr>
          <p:cNvPr id="263" name="Google Shape;263;p46"/>
          <p:cNvSpPr txBox="1"/>
          <p:nvPr>
            <p:ph idx="4294967295" type="body"/>
          </p:nvPr>
        </p:nvSpPr>
        <p:spPr>
          <a:xfrm>
            <a:off x="311700" y="765675"/>
            <a:ext cx="8520600" cy="4006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B212C"/>
              </a:buClr>
              <a:buSzPts val="1800"/>
              <a:buChar char="●"/>
            </a:pPr>
            <a:r>
              <a:rPr lang="en">
                <a:solidFill>
                  <a:srgbClr val="1B212C"/>
                </a:solidFill>
              </a:rPr>
              <a:t>Number of tasks </a:t>
            </a:r>
            <a:endParaRPr>
              <a:solidFill>
                <a:srgbClr val="1B212C"/>
              </a:solidFill>
            </a:endParaRPr>
          </a:p>
          <a:p>
            <a:pPr indent="-342900" lvl="0" marL="457200" rtl="0" algn="l">
              <a:lnSpc>
                <a:spcPct val="115000"/>
              </a:lnSpc>
              <a:spcBef>
                <a:spcPts val="0"/>
              </a:spcBef>
              <a:spcAft>
                <a:spcPts val="0"/>
              </a:spcAft>
              <a:buClr>
                <a:srgbClr val="1B212C"/>
              </a:buClr>
              <a:buSzPts val="1800"/>
              <a:buChar char="●"/>
            </a:pPr>
            <a:r>
              <a:rPr lang="en">
                <a:solidFill>
                  <a:srgbClr val="1B212C"/>
                </a:solidFill>
              </a:rPr>
              <a:t>Number of robots</a:t>
            </a:r>
            <a:endParaRPr>
              <a:solidFill>
                <a:srgbClr val="1B212C"/>
              </a:solidFill>
            </a:endParaRPr>
          </a:p>
          <a:p>
            <a:pPr indent="-342900" lvl="0" marL="457200" rtl="0" algn="l">
              <a:lnSpc>
                <a:spcPct val="115000"/>
              </a:lnSpc>
              <a:spcBef>
                <a:spcPts val="0"/>
              </a:spcBef>
              <a:spcAft>
                <a:spcPts val="0"/>
              </a:spcAft>
              <a:buClr>
                <a:srgbClr val="1B212C"/>
              </a:buClr>
              <a:buSzPts val="1800"/>
              <a:buChar char="●"/>
            </a:pPr>
            <a:r>
              <a:rPr lang="en">
                <a:solidFill>
                  <a:srgbClr val="1B212C"/>
                </a:solidFill>
              </a:rPr>
              <a:t>Lower bound(</a:t>
            </a:r>
            <a:r>
              <a:rPr b="1" lang="en">
                <a:solidFill>
                  <a:srgbClr val="1B212C"/>
                </a:solidFill>
              </a:rPr>
              <a:t>lb</a:t>
            </a:r>
            <a:r>
              <a:rPr lang="en">
                <a:solidFill>
                  <a:srgbClr val="1B212C"/>
                </a:solidFill>
              </a:rPr>
              <a:t>) and upper bound(</a:t>
            </a:r>
            <a:r>
              <a:rPr b="1" lang="en">
                <a:solidFill>
                  <a:srgbClr val="1B212C"/>
                </a:solidFill>
              </a:rPr>
              <a:t>ub</a:t>
            </a:r>
            <a:r>
              <a:rPr lang="en">
                <a:solidFill>
                  <a:srgbClr val="1B212C"/>
                </a:solidFill>
              </a:rPr>
              <a:t>) for operation time of robots table</a:t>
            </a:r>
            <a:endParaRPr>
              <a:solidFill>
                <a:srgbClr val="1B212C"/>
              </a:solidFill>
            </a:endParaRPr>
          </a:p>
          <a:p>
            <a:pPr indent="-342900" lvl="0" marL="457200" rtl="0" algn="l">
              <a:lnSpc>
                <a:spcPct val="115000"/>
              </a:lnSpc>
              <a:spcBef>
                <a:spcPts val="0"/>
              </a:spcBef>
              <a:spcAft>
                <a:spcPts val="0"/>
              </a:spcAft>
              <a:buClr>
                <a:srgbClr val="1B212C"/>
              </a:buClr>
              <a:buSzPts val="1800"/>
              <a:buChar char="●"/>
            </a:pPr>
            <a:r>
              <a:rPr b="1" lang="en">
                <a:solidFill>
                  <a:srgbClr val="1B212C"/>
                </a:solidFill>
              </a:rPr>
              <a:t>c1, c2, c3, c4</a:t>
            </a:r>
            <a:r>
              <a:rPr lang="en">
                <a:solidFill>
                  <a:srgbClr val="1B212C"/>
                </a:solidFill>
              </a:rPr>
              <a:t> (parameters [</a:t>
            </a:r>
            <a:r>
              <a:rPr b="1" lang="en">
                <a:solidFill>
                  <a:srgbClr val="1B212C"/>
                </a:solidFill>
              </a:rPr>
              <a:t>range from 0 to 1</a:t>
            </a:r>
            <a:r>
              <a:rPr lang="en">
                <a:solidFill>
                  <a:srgbClr val="1B212C"/>
                </a:solidFill>
              </a:rPr>
              <a:t>] that control the lower and upper bounds of setup time and sequence dependent time)</a:t>
            </a:r>
            <a:endParaRPr>
              <a:solidFill>
                <a:srgbClr val="1B212C"/>
              </a:solidFill>
            </a:endParaRPr>
          </a:p>
          <a:p>
            <a:pPr indent="-330200" lvl="0" marL="1371600" rtl="0" algn="l">
              <a:lnSpc>
                <a:spcPct val="115000"/>
              </a:lnSpc>
              <a:spcBef>
                <a:spcPts val="0"/>
              </a:spcBef>
              <a:spcAft>
                <a:spcPts val="0"/>
              </a:spcAft>
              <a:buClr>
                <a:srgbClr val="FF0000"/>
              </a:buClr>
              <a:buSzPts val="1600"/>
              <a:buChar char="➔"/>
            </a:pPr>
            <a:r>
              <a:rPr lang="en" sz="1600">
                <a:solidFill>
                  <a:srgbClr val="FF0000"/>
                </a:solidFill>
              </a:rPr>
              <a:t>Lower bound of operation time for co bot = lb</a:t>
            </a:r>
            <a:endParaRPr sz="1600">
              <a:solidFill>
                <a:srgbClr val="FF0000"/>
              </a:solidFill>
            </a:endParaRPr>
          </a:p>
          <a:p>
            <a:pPr indent="-330200" lvl="0" marL="1371600" rtl="0" algn="l">
              <a:lnSpc>
                <a:spcPct val="115000"/>
              </a:lnSpc>
              <a:spcBef>
                <a:spcPts val="0"/>
              </a:spcBef>
              <a:spcAft>
                <a:spcPts val="0"/>
              </a:spcAft>
              <a:buClr>
                <a:srgbClr val="FF0000"/>
              </a:buClr>
              <a:buSzPts val="1600"/>
              <a:buChar char="➔"/>
            </a:pPr>
            <a:r>
              <a:rPr lang="en" sz="1600">
                <a:solidFill>
                  <a:srgbClr val="FF0000"/>
                </a:solidFill>
              </a:rPr>
              <a:t>Upper bound of operation time for co bot = ub - (c1 * (ub - lb))</a:t>
            </a:r>
            <a:endParaRPr sz="1600">
              <a:solidFill>
                <a:srgbClr val="FF0000"/>
              </a:solidFill>
            </a:endParaRPr>
          </a:p>
          <a:p>
            <a:pPr indent="-330200" lvl="0" marL="1371600" rtl="0" algn="l">
              <a:lnSpc>
                <a:spcPct val="115000"/>
              </a:lnSpc>
              <a:spcBef>
                <a:spcPts val="0"/>
              </a:spcBef>
              <a:spcAft>
                <a:spcPts val="0"/>
              </a:spcAft>
              <a:buClr>
                <a:srgbClr val="0000FF"/>
              </a:buClr>
              <a:buSzPts val="1600"/>
              <a:buChar char="➔"/>
            </a:pPr>
            <a:r>
              <a:rPr lang="en" sz="1600">
                <a:solidFill>
                  <a:srgbClr val="0000FF"/>
                </a:solidFill>
              </a:rPr>
              <a:t>Lower bound of operation time of human = lb + (c2 * (ub - lb))</a:t>
            </a:r>
            <a:endParaRPr sz="1600">
              <a:solidFill>
                <a:srgbClr val="0000FF"/>
              </a:solidFill>
            </a:endParaRPr>
          </a:p>
          <a:p>
            <a:pPr indent="-330200" lvl="0" marL="1371600" rtl="0" algn="l">
              <a:lnSpc>
                <a:spcPct val="115000"/>
              </a:lnSpc>
              <a:spcBef>
                <a:spcPts val="0"/>
              </a:spcBef>
              <a:spcAft>
                <a:spcPts val="0"/>
              </a:spcAft>
              <a:buClr>
                <a:srgbClr val="0000FF"/>
              </a:buClr>
              <a:buSzPts val="1600"/>
              <a:buChar char="➔"/>
            </a:pPr>
            <a:r>
              <a:rPr lang="en" sz="1600">
                <a:solidFill>
                  <a:srgbClr val="0000FF"/>
                </a:solidFill>
              </a:rPr>
              <a:t>Upper bound of operation time of human = ub + (c2 * (ub - lb))</a:t>
            </a:r>
            <a:endParaRPr sz="1600">
              <a:solidFill>
                <a:srgbClr val="0000FF"/>
              </a:solidFill>
            </a:endParaRPr>
          </a:p>
          <a:p>
            <a:pPr indent="-330200" lvl="0" marL="1371600" rtl="0" algn="l">
              <a:spcBef>
                <a:spcPts val="0"/>
              </a:spcBef>
              <a:spcAft>
                <a:spcPts val="0"/>
              </a:spcAft>
              <a:buClr>
                <a:srgbClr val="FF0000"/>
              </a:buClr>
              <a:buSzPts val="1600"/>
              <a:buChar char="➔"/>
            </a:pPr>
            <a:r>
              <a:rPr lang="en" sz="1600">
                <a:solidFill>
                  <a:srgbClr val="FF0000"/>
                </a:solidFill>
              </a:rPr>
              <a:t>Lower bound of sequence dependent time = c3 * lb</a:t>
            </a:r>
            <a:endParaRPr sz="1600">
              <a:solidFill>
                <a:srgbClr val="FF0000"/>
              </a:solidFill>
            </a:endParaRPr>
          </a:p>
          <a:p>
            <a:pPr indent="-330200" lvl="0" marL="1371600" rtl="0" algn="l">
              <a:spcBef>
                <a:spcPts val="0"/>
              </a:spcBef>
              <a:spcAft>
                <a:spcPts val="0"/>
              </a:spcAft>
              <a:buClr>
                <a:srgbClr val="FF0000"/>
              </a:buClr>
              <a:buSzPts val="1600"/>
              <a:buChar char="➔"/>
            </a:pPr>
            <a:r>
              <a:rPr lang="en" sz="1600">
                <a:solidFill>
                  <a:srgbClr val="FF0000"/>
                </a:solidFill>
              </a:rPr>
              <a:t>Upper bound of sequence dependent time = c4 * lb</a:t>
            </a:r>
            <a:endParaRPr sz="1600">
              <a:solidFill>
                <a:srgbClr val="FF0000"/>
              </a:solidFill>
            </a:endParaRPr>
          </a:p>
          <a:p>
            <a:pPr indent="-330200" lvl="0" marL="1371600" rtl="0" algn="l">
              <a:lnSpc>
                <a:spcPct val="115000"/>
              </a:lnSpc>
              <a:spcBef>
                <a:spcPts val="0"/>
              </a:spcBef>
              <a:spcAft>
                <a:spcPts val="0"/>
              </a:spcAft>
              <a:buClr>
                <a:srgbClr val="0000FF"/>
              </a:buClr>
              <a:buSzPts val="1600"/>
              <a:buChar char="➔"/>
            </a:pPr>
            <a:r>
              <a:rPr lang="en" sz="1600">
                <a:solidFill>
                  <a:srgbClr val="0000FF"/>
                </a:solidFill>
              </a:rPr>
              <a:t>Lower bound of setup time = c1 * lb</a:t>
            </a:r>
            <a:endParaRPr sz="1600">
              <a:solidFill>
                <a:srgbClr val="0000FF"/>
              </a:solidFill>
            </a:endParaRPr>
          </a:p>
          <a:p>
            <a:pPr indent="-330200" lvl="0" marL="1371600" rtl="0" algn="l">
              <a:lnSpc>
                <a:spcPct val="115000"/>
              </a:lnSpc>
              <a:spcBef>
                <a:spcPts val="0"/>
              </a:spcBef>
              <a:spcAft>
                <a:spcPts val="0"/>
              </a:spcAft>
              <a:buClr>
                <a:srgbClr val="0000FF"/>
              </a:buClr>
              <a:buSzPts val="1600"/>
              <a:buChar char="➔"/>
            </a:pPr>
            <a:r>
              <a:rPr lang="en" sz="1600">
                <a:solidFill>
                  <a:srgbClr val="0000FF"/>
                </a:solidFill>
              </a:rPr>
              <a:t>Upper bound of setup time = c2 * lb</a:t>
            </a:r>
            <a:endParaRPr sz="1600">
              <a:solidFill>
                <a:srgbClr val="0000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265500" y="5444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OPERATION TIME</a:t>
            </a:r>
            <a:endParaRPr/>
          </a:p>
        </p:txBody>
      </p:sp>
      <p:sp>
        <p:nvSpPr>
          <p:cNvPr id="269" name="Google Shape;269;p47"/>
          <p:cNvSpPr txBox="1"/>
          <p:nvPr>
            <p:ph idx="1" type="subTitle"/>
          </p:nvPr>
        </p:nvSpPr>
        <p:spPr>
          <a:xfrm>
            <a:off x="265500" y="2351742"/>
            <a:ext cx="4045200" cy="1736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1B212C"/>
                </a:solidFill>
              </a:rPr>
              <a:t>Is assumed to be in minutes and the data type used is integer</a:t>
            </a:r>
            <a:endParaRPr sz="1800">
              <a:solidFill>
                <a:srgbClr val="1B212C"/>
              </a:solidFill>
            </a:endParaRPr>
          </a:p>
          <a:p>
            <a:pPr indent="0" lvl="0" marL="0" rtl="0" algn="l">
              <a:lnSpc>
                <a:spcPct val="115000"/>
              </a:lnSpc>
              <a:spcBef>
                <a:spcPts val="0"/>
              </a:spcBef>
              <a:spcAft>
                <a:spcPts val="0"/>
              </a:spcAft>
              <a:buNone/>
            </a:pPr>
            <a:r>
              <a:rPr lang="en" sz="1800">
                <a:solidFill>
                  <a:srgbClr val="1B212C"/>
                </a:solidFill>
              </a:rPr>
              <a:t>Dimension = r X n, where</a:t>
            </a:r>
            <a:endParaRPr sz="1800">
              <a:solidFill>
                <a:srgbClr val="1B212C"/>
              </a:solidFill>
            </a:endParaRPr>
          </a:p>
          <a:p>
            <a:pPr indent="457200" lvl="0" marL="0" rtl="0" algn="l">
              <a:lnSpc>
                <a:spcPct val="115000"/>
              </a:lnSpc>
              <a:spcBef>
                <a:spcPts val="0"/>
              </a:spcBef>
              <a:spcAft>
                <a:spcPts val="0"/>
              </a:spcAft>
              <a:buNone/>
            </a:pPr>
            <a:r>
              <a:rPr lang="en" sz="1800">
                <a:solidFill>
                  <a:srgbClr val="1B212C"/>
                </a:solidFill>
              </a:rPr>
              <a:t>r = (number of robots * 2) + 1</a:t>
            </a:r>
            <a:endParaRPr sz="1800">
              <a:solidFill>
                <a:srgbClr val="1B212C"/>
              </a:solidFill>
            </a:endParaRPr>
          </a:p>
          <a:p>
            <a:pPr indent="457200" lvl="0" marL="0" rtl="0" algn="l">
              <a:lnSpc>
                <a:spcPct val="115000"/>
              </a:lnSpc>
              <a:spcBef>
                <a:spcPts val="0"/>
              </a:spcBef>
              <a:spcAft>
                <a:spcPts val="0"/>
              </a:spcAft>
              <a:buNone/>
            </a:pPr>
            <a:r>
              <a:rPr lang="en" sz="1800">
                <a:solidFill>
                  <a:srgbClr val="1B212C"/>
                </a:solidFill>
              </a:rPr>
              <a:t>n = number of tasks</a:t>
            </a:r>
            <a:endParaRPr sz="1800">
              <a:solidFill>
                <a:srgbClr val="1B212C"/>
              </a:solidFill>
            </a:endParaRPr>
          </a:p>
        </p:txBody>
      </p:sp>
      <p:pic>
        <p:nvPicPr>
          <p:cNvPr id="270" name="Google Shape;270;p47"/>
          <p:cNvPicPr preferRelativeResize="0"/>
          <p:nvPr/>
        </p:nvPicPr>
        <p:blipFill>
          <a:blip r:embed="rId3">
            <a:alphaModFix/>
          </a:blip>
          <a:stretch>
            <a:fillRect/>
          </a:stretch>
        </p:blipFill>
        <p:spPr>
          <a:xfrm>
            <a:off x="4724225" y="711250"/>
            <a:ext cx="4297501" cy="337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8"/>
          <p:cNvSpPr txBox="1"/>
          <p:nvPr>
            <p:ph type="title"/>
          </p:nvPr>
        </p:nvSpPr>
        <p:spPr>
          <a:xfrm>
            <a:off x="265500" y="582450"/>
            <a:ext cx="4045200" cy="8313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SETUP TIME</a:t>
            </a:r>
            <a:endParaRPr/>
          </a:p>
        </p:txBody>
      </p:sp>
      <p:pic>
        <p:nvPicPr>
          <p:cNvPr id="276" name="Google Shape;276;p48"/>
          <p:cNvPicPr preferRelativeResize="0"/>
          <p:nvPr/>
        </p:nvPicPr>
        <p:blipFill>
          <a:blip r:embed="rId3">
            <a:alphaModFix/>
          </a:blip>
          <a:stretch>
            <a:fillRect/>
          </a:stretch>
        </p:blipFill>
        <p:spPr>
          <a:xfrm>
            <a:off x="4679300" y="1413750"/>
            <a:ext cx="4402300" cy="2316000"/>
          </a:xfrm>
          <a:prstGeom prst="rect">
            <a:avLst/>
          </a:prstGeom>
          <a:noFill/>
          <a:ln>
            <a:noFill/>
          </a:ln>
        </p:spPr>
      </p:pic>
      <p:sp>
        <p:nvSpPr>
          <p:cNvPr id="277" name="Google Shape;277;p48"/>
          <p:cNvSpPr txBox="1"/>
          <p:nvPr>
            <p:ph idx="1" type="subTitle"/>
          </p:nvPr>
        </p:nvSpPr>
        <p:spPr>
          <a:xfrm>
            <a:off x="265500" y="2173017"/>
            <a:ext cx="4045200" cy="1908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1B212C"/>
                </a:solidFill>
              </a:rPr>
              <a:t>Is assumed to be in minutes and the data type used is integer</a:t>
            </a:r>
            <a:endParaRPr sz="2000">
              <a:solidFill>
                <a:srgbClr val="1B212C"/>
              </a:solidFill>
            </a:endParaRPr>
          </a:p>
          <a:p>
            <a:pPr indent="0" lvl="0" marL="0" rtl="0" algn="l">
              <a:lnSpc>
                <a:spcPct val="115000"/>
              </a:lnSpc>
              <a:spcBef>
                <a:spcPts val="0"/>
              </a:spcBef>
              <a:spcAft>
                <a:spcPts val="0"/>
              </a:spcAft>
              <a:buNone/>
            </a:pPr>
            <a:r>
              <a:rPr lang="en" sz="2000">
                <a:solidFill>
                  <a:srgbClr val="1B212C"/>
                </a:solidFill>
              </a:rPr>
              <a:t>Dimension = r X n, where</a:t>
            </a:r>
            <a:endParaRPr sz="2000">
              <a:solidFill>
                <a:srgbClr val="1B212C"/>
              </a:solidFill>
            </a:endParaRPr>
          </a:p>
          <a:p>
            <a:pPr indent="457200" lvl="0" marL="0" rtl="0" algn="l">
              <a:lnSpc>
                <a:spcPct val="115000"/>
              </a:lnSpc>
              <a:spcBef>
                <a:spcPts val="0"/>
              </a:spcBef>
              <a:spcAft>
                <a:spcPts val="0"/>
              </a:spcAft>
              <a:buNone/>
            </a:pPr>
            <a:r>
              <a:rPr lang="en" sz="2000">
                <a:solidFill>
                  <a:srgbClr val="1B212C"/>
                </a:solidFill>
              </a:rPr>
              <a:t>r = number of robots </a:t>
            </a:r>
            <a:endParaRPr sz="2000">
              <a:solidFill>
                <a:srgbClr val="1B212C"/>
              </a:solidFill>
            </a:endParaRPr>
          </a:p>
          <a:p>
            <a:pPr indent="457200" lvl="0" marL="0" rtl="0" algn="l">
              <a:lnSpc>
                <a:spcPct val="115000"/>
              </a:lnSpc>
              <a:spcBef>
                <a:spcPts val="0"/>
              </a:spcBef>
              <a:spcAft>
                <a:spcPts val="0"/>
              </a:spcAft>
              <a:buNone/>
            </a:pPr>
            <a:r>
              <a:rPr lang="en" sz="2000">
                <a:solidFill>
                  <a:srgbClr val="1B212C"/>
                </a:solidFill>
              </a:rPr>
              <a:t>n = number of tasks</a:t>
            </a:r>
            <a:endParaRPr sz="2000">
              <a:solidFill>
                <a:srgbClr val="1B212C"/>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265500" y="402825"/>
            <a:ext cx="4045200" cy="2124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SEQUENCE DEPENDENT TIME</a:t>
            </a:r>
            <a:endParaRPr/>
          </a:p>
        </p:txBody>
      </p:sp>
      <p:sp>
        <p:nvSpPr>
          <p:cNvPr id="283" name="Google Shape;283;p49"/>
          <p:cNvSpPr txBox="1"/>
          <p:nvPr>
            <p:ph idx="1" type="subTitle"/>
          </p:nvPr>
        </p:nvSpPr>
        <p:spPr>
          <a:xfrm>
            <a:off x="265500" y="2779467"/>
            <a:ext cx="4045200" cy="1908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1B212C"/>
                </a:solidFill>
              </a:rPr>
              <a:t>Is assumed to be in minutes and the data type used is integer</a:t>
            </a:r>
            <a:endParaRPr sz="2000">
              <a:solidFill>
                <a:srgbClr val="1B212C"/>
              </a:solidFill>
            </a:endParaRPr>
          </a:p>
          <a:p>
            <a:pPr indent="0" lvl="0" marL="0" rtl="0" algn="l">
              <a:lnSpc>
                <a:spcPct val="115000"/>
              </a:lnSpc>
              <a:spcBef>
                <a:spcPts val="0"/>
              </a:spcBef>
              <a:spcAft>
                <a:spcPts val="0"/>
              </a:spcAft>
              <a:buNone/>
            </a:pPr>
            <a:r>
              <a:rPr lang="en" sz="2000">
                <a:solidFill>
                  <a:srgbClr val="1B212C"/>
                </a:solidFill>
              </a:rPr>
              <a:t>Dimension = r X [ n X n ], where</a:t>
            </a:r>
            <a:endParaRPr sz="2000">
              <a:solidFill>
                <a:srgbClr val="1B212C"/>
              </a:solidFill>
            </a:endParaRPr>
          </a:p>
          <a:p>
            <a:pPr indent="457200" lvl="0" marL="0" rtl="0" algn="l">
              <a:lnSpc>
                <a:spcPct val="115000"/>
              </a:lnSpc>
              <a:spcBef>
                <a:spcPts val="0"/>
              </a:spcBef>
              <a:spcAft>
                <a:spcPts val="0"/>
              </a:spcAft>
              <a:buNone/>
            </a:pPr>
            <a:r>
              <a:rPr lang="en" sz="2000">
                <a:solidFill>
                  <a:srgbClr val="1B212C"/>
                </a:solidFill>
              </a:rPr>
              <a:t>r = number of robots</a:t>
            </a:r>
            <a:endParaRPr sz="2000">
              <a:solidFill>
                <a:srgbClr val="1B212C"/>
              </a:solidFill>
            </a:endParaRPr>
          </a:p>
          <a:p>
            <a:pPr indent="457200" lvl="0" marL="0" rtl="0" algn="l">
              <a:lnSpc>
                <a:spcPct val="115000"/>
              </a:lnSpc>
              <a:spcBef>
                <a:spcPts val="0"/>
              </a:spcBef>
              <a:spcAft>
                <a:spcPts val="0"/>
              </a:spcAft>
              <a:buNone/>
            </a:pPr>
            <a:r>
              <a:rPr lang="en" sz="2000">
                <a:solidFill>
                  <a:srgbClr val="1B212C"/>
                </a:solidFill>
              </a:rPr>
              <a:t>n = number of tasks</a:t>
            </a:r>
            <a:endParaRPr sz="2000">
              <a:solidFill>
                <a:srgbClr val="1B212C"/>
              </a:solidFill>
            </a:endParaRPr>
          </a:p>
        </p:txBody>
      </p:sp>
      <p:pic>
        <p:nvPicPr>
          <p:cNvPr id="284" name="Google Shape;284;p49"/>
          <p:cNvPicPr preferRelativeResize="0"/>
          <p:nvPr/>
        </p:nvPicPr>
        <p:blipFill>
          <a:blip r:embed="rId3">
            <a:alphaModFix/>
          </a:blip>
          <a:stretch>
            <a:fillRect/>
          </a:stretch>
        </p:blipFill>
        <p:spPr>
          <a:xfrm>
            <a:off x="4709275" y="1215663"/>
            <a:ext cx="4379824" cy="271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ph type="title"/>
          </p:nvPr>
        </p:nvSpPr>
        <p:spPr>
          <a:xfrm>
            <a:off x="265500" y="484475"/>
            <a:ext cx="4045200" cy="1477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PRECEDENCE MATRIX</a:t>
            </a:r>
            <a:endParaRPr/>
          </a:p>
        </p:txBody>
      </p:sp>
      <p:sp>
        <p:nvSpPr>
          <p:cNvPr id="290" name="Google Shape;290;p50"/>
          <p:cNvSpPr txBox="1"/>
          <p:nvPr>
            <p:ph idx="1" type="subTitle"/>
          </p:nvPr>
        </p:nvSpPr>
        <p:spPr>
          <a:xfrm>
            <a:off x="265500" y="2442542"/>
            <a:ext cx="4045200" cy="2262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1B212C"/>
                </a:solidFill>
              </a:rPr>
              <a:t>The data in this matrix is either 0 or 1 where 0 means no precedence relation and vice versa.</a:t>
            </a:r>
            <a:endParaRPr sz="2000">
              <a:solidFill>
                <a:srgbClr val="1B212C"/>
              </a:solidFill>
            </a:endParaRPr>
          </a:p>
          <a:p>
            <a:pPr indent="0" lvl="0" marL="0" rtl="0" algn="l">
              <a:lnSpc>
                <a:spcPct val="115000"/>
              </a:lnSpc>
              <a:spcBef>
                <a:spcPts val="0"/>
              </a:spcBef>
              <a:spcAft>
                <a:spcPts val="0"/>
              </a:spcAft>
              <a:buNone/>
            </a:pPr>
            <a:r>
              <a:rPr lang="en" sz="2000">
                <a:solidFill>
                  <a:srgbClr val="1B212C"/>
                </a:solidFill>
              </a:rPr>
              <a:t>Dimension = n X n, where</a:t>
            </a:r>
            <a:endParaRPr sz="2000">
              <a:solidFill>
                <a:srgbClr val="1B212C"/>
              </a:solidFill>
            </a:endParaRPr>
          </a:p>
          <a:p>
            <a:pPr indent="457200" lvl="0" marL="0" rtl="0" algn="l">
              <a:lnSpc>
                <a:spcPct val="115000"/>
              </a:lnSpc>
              <a:spcBef>
                <a:spcPts val="0"/>
              </a:spcBef>
              <a:spcAft>
                <a:spcPts val="0"/>
              </a:spcAft>
              <a:buNone/>
            </a:pPr>
            <a:r>
              <a:rPr lang="en" sz="2000">
                <a:solidFill>
                  <a:srgbClr val="1B212C"/>
                </a:solidFill>
              </a:rPr>
              <a:t>n = number of tasks</a:t>
            </a:r>
            <a:endParaRPr sz="2000">
              <a:solidFill>
                <a:srgbClr val="1B212C"/>
              </a:solidFill>
            </a:endParaRPr>
          </a:p>
        </p:txBody>
      </p:sp>
      <p:pic>
        <p:nvPicPr>
          <p:cNvPr id="291" name="Google Shape;291;p50"/>
          <p:cNvPicPr preferRelativeResize="0"/>
          <p:nvPr/>
        </p:nvPicPr>
        <p:blipFill>
          <a:blip r:embed="rId3">
            <a:alphaModFix/>
          </a:blip>
          <a:stretch>
            <a:fillRect/>
          </a:stretch>
        </p:blipFill>
        <p:spPr>
          <a:xfrm>
            <a:off x="4731725" y="1368438"/>
            <a:ext cx="4334925" cy="2406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265500" y="477000"/>
            <a:ext cx="4045200" cy="1477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ENERGY CONSUMPTION</a:t>
            </a:r>
            <a:endParaRPr/>
          </a:p>
        </p:txBody>
      </p:sp>
      <p:sp>
        <p:nvSpPr>
          <p:cNvPr id="297" name="Google Shape;297;p51"/>
          <p:cNvSpPr txBox="1"/>
          <p:nvPr>
            <p:ph idx="1" type="subTitle"/>
          </p:nvPr>
        </p:nvSpPr>
        <p:spPr>
          <a:xfrm>
            <a:off x="265500" y="2489392"/>
            <a:ext cx="4045200" cy="2262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1B212C"/>
                </a:solidFill>
              </a:rPr>
              <a:t>The data is in from or array where the energy consumption per min of robots and the human is given. Data type used is double.</a:t>
            </a:r>
            <a:endParaRPr sz="2000">
              <a:solidFill>
                <a:srgbClr val="1B212C"/>
              </a:solidFill>
            </a:endParaRPr>
          </a:p>
          <a:p>
            <a:pPr indent="0" lvl="0" marL="0" rtl="0" algn="l">
              <a:lnSpc>
                <a:spcPct val="115000"/>
              </a:lnSpc>
              <a:spcBef>
                <a:spcPts val="0"/>
              </a:spcBef>
              <a:spcAft>
                <a:spcPts val="0"/>
              </a:spcAft>
              <a:buNone/>
            </a:pPr>
            <a:r>
              <a:rPr lang="en" sz="2000">
                <a:solidFill>
                  <a:srgbClr val="1B212C"/>
                </a:solidFill>
              </a:rPr>
              <a:t>Dimension = 1 X (r+1), where</a:t>
            </a:r>
            <a:endParaRPr sz="2000">
              <a:solidFill>
                <a:srgbClr val="1B212C"/>
              </a:solidFill>
            </a:endParaRPr>
          </a:p>
          <a:p>
            <a:pPr indent="457200" lvl="0" marL="0" rtl="0" algn="l">
              <a:lnSpc>
                <a:spcPct val="115000"/>
              </a:lnSpc>
              <a:spcBef>
                <a:spcPts val="0"/>
              </a:spcBef>
              <a:spcAft>
                <a:spcPts val="0"/>
              </a:spcAft>
              <a:buNone/>
            </a:pPr>
            <a:r>
              <a:rPr lang="en" sz="2000">
                <a:solidFill>
                  <a:srgbClr val="1B212C"/>
                </a:solidFill>
              </a:rPr>
              <a:t>r = number of robots</a:t>
            </a:r>
            <a:endParaRPr sz="2000">
              <a:solidFill>
                <a:srgbClr val="1B212C"/>
              </a:solidFill>
            </a:endParaRPr>
          </a:p>
        </p:txBody>
      </p:sp>
      <p:pic>
        <p:nvPicPr>
          <p:cNvPr id="298" name="Google Shape;298;p51"/>
          <p:cNvPicPr preferRelativeResize="0"/>
          <p:nvPr/>
        </p:nvPicPr>
        <p:blipFill>
          <a:blip r:embed="rId3">
            <a:alphaModFix/>
          </a:blip>
          <a:stretch>
            <a:fillRect/>
          </a:stretch>
        </p:blipFill>
        <p:spPr>
          <a:xfrm>
            <a:off x="4572000" y="2148600"/>
            <a:ext cx="4572001" cy="122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460950" y="341925"/>
            <a:ext cx="8222100" cy="1169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lang="en"/>
              <a:t>RESULTS OBTAINED FROM THE DEVELOPED CODE</a:t>
            </a:r>
            <a:endParaRPr b="1"/>
          </a:p>
        </p:txBody>
      </p:sp>
      <p:pic>
        <p:nvPicPr>
          <p:cNvPr id="304" name="Google Shape;304;p52"/>
          <p:cNvPicPr preferRelativeResize="0"/>
          <p:nvPr/>
        </p:nvPicPr>
        <p:blipFill>
          <a:blip r:embed="rId3">
            <a:alphaModFix/>
          </a:blip>
          <a:stretch>
            <a:fillRect/>
          </a:stretch>
        </p:blipFill>
        <p:spPr>
          <a:xfrm>
            <a:off x="5819774" y="2571750"/>
            <a:ext cx="3157025" cy="1352550"/>
          </a:xfrm>
          <a:prstGeom prst="rect">
            <a:avLst/>
          </a:prstGeom>
          <a:noFill/>
          <a:ln cap="flat" cmpd="sng" w="9525">
            <a:solidFill>
              <a:schemeClr val="dk2"/>
            </a:solidFill>
            <a:prstDash val="solid"/>
            <a:round/>
            <a:headEnd len="sm" w="sm" type="none"/>
            <a:tailEnd len="sm" w="sm" type="none"/>
          </a:ln>
        </p:spPr>
      </p:pic>
      <p:pic>
        <p:nvPicPr>
          <p:cNvPr id="305" name="Google Shape;305;p52"/>
          <p:cNvPicPr preferRelativeResize="0"/>
          <p:nvPr/>
        </p:nvPicPr>
        <p:blipFill>
          <a:blip r:embed="rId4">
            <a:alphaModFix/>
          </a:blip>
          <a:stretch>
            <a:fillRect/>
          </a:stretch>
        </p:blipFill>
        <p:spPr>
          <a:xfrm>
            <a:off x="321925" y="2191025"/>
            <a:ext cx="4594401" cy="2428400"/>
          </a:xfrm>
          <a:prstGeom prst="rect">
            <a:avLst/>
          </a:prstGeom>
          <a:noFill/>
          <a:ln>
            <a:noFill/>
          </a:ln>
        </p:spPr>
      </p:pic>
      <p:cxnSp>
        <p:nvCxnSpPr>
          <p:cNvPr id="306" name="Google Shape;306;p52"/>
          <p:cNvCxnSpPr/>
          <p:nvPr/>
        </p:nvCxnSpPr>
        <p:spPr>
          <a:xfrm flipH="1" rot="10800000">
            <a:off x="5061150" y="3244275"/>
            <a:ext cx="613800" cy="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3"/>
          <p:cNvPicPr preferRelativeResize="0"/>
          <p:nvPr/>
        </p:nvPicPr>
        <p:blipFill>
          <a:blip r:embed="rId3">
            <a:alphaModFix/>
          </a:blip>
          <a:stretch>
            <a:fillRect/>
          </a:stretch>
        </p:blipFill>
        <p:spPr>
          <a:xfrm>
            <a:off x="5849750" y="3461200"/>
            <a:ext cx="2800350" cy="1562100"/>
          </a:xfrm>
          <a:prstGeom prst="rect">
            <a:avLst/>
          </a:prstGeom>
          <a:noFill/>
          <a:ln cap="flat" cmpd="sng" w="9525">
            <a:solidFill>
              <a:srgbClr val="000000"/>
            </a:solidFill>
            <a:prstDash val="solid"/>
            <a:round/>
            <a:headEnd len="sm" w="sm" type="none"/>
            <a:tailEnd len="sm" w="sm" type="none"/>
          </a:ln>
        </p:spPr>
      </p:pic>
      <p:pic>
        <p:nvPicPr>
          <p:cNvPr id="312" name="Google Shape;312;p53"/>
          <p:cNvPicPr preferRelativeResize="0"/>
          <p:nvPr/>
        </p:nvPicPr>
        <p:blipFill>
          <a:blip r:embed="rId4">
            <a:alphaModFix/>
          </a:blip>
          <a:stretch>
            <a:fillRect/>
          </a:stretch>
        </p:blipFill>
        <p:spPr>
          <a:xfrm>
            <a:off x="5849738" y="2178138"/>
            <a:ext cx="2286000" cy="800100"/>
          </a:xfrm>
          <a:prstGeom prst="rect">
            <a:avLst/>
          </a:prstGeom>
          <a:noFill/>
          <a:ln cap="flat" cmpd="sng" w="9525">
            <a:solidFill>
              <a:srgbClr val="000000"/>
            </a:solidFill>
            <a:prstDash val="solid"/>
            <a:round/>
            <a:headEnd len="sm" w="sm" type="none"/>
            <a:tailEnd len="sm" w="sm" type="none"/>
          </a:ln>
        </p:spPr>
      </p:pic>
      <p:pic>
        <p:nvPicPr>
          <p:cNvPr id="313" name="Google Shape;313;p53"/>
          <p:cNvPicPr preferRelativeResize="0"/>
          <p:nvPr/>
        </p:nvPicPr>
        <p:blipFill>
          <a:blip r:embed="rId5">
            <a:alphaModFix/>
          </a:blip>
          <a:stretch>
            <a:fillRect/>
          </a:stretch>
        </p:blipFill>
        <p:spPr>
          <a:xfrm>
            <a:off x="709775" y="6425"/>
            <a:ext cx="2831550" cy="5143550"/>
          </a:xfrm>
          <a:prstGeom prst="rect">
            <a:avLst/>
          </a:prstGeom>
          <a:noFill/>
          <a:ln cap="flat" cmpd="sng" w="9525">
            <a:solidFill>
              <a:srgbClr val="000000"/>
            </a:solidFill>
            <a:prstDash val="solid"/>
            <a:round/>
            <a:headEnd len="sm" w="sm" type="none"/>
            <a:tailEnd len="sm" w="sm" type="none"/>
          </a:ln>
        </p:spPr>
      </p:pic>
      <p:pic>
        <p:nvPicPr>
          <p:cNvPr id="314" name="Google Shape;314;p53"/>
          <p:cNvPicPr preferRelativeResize="0"/>
          <p:nvPr/>
        </p:nvPicPr>
        <p:blipFill>
          <a:blip r:embed="rId6">
            <a:alphaModFix/>
          </a:blip>
          <a:stretch>
            <a:fillRect/>
          </a:stretch>
        </p:blipFill>
        <p:spPr>
          <a:xfrm>
            <a:off x="6083031" y="32600"/>
            <a:ext cx="1609725" cy="1809750"/>
          </a:xfrm>
          <a:prstGeom prst="rect">
            <a:avLst/>
          </a:prstGeom>
          <a:noFill/>
          <a:ln cap="flat" cmpd="sng" w="9525">
            <a:solidFill>
              <a:srgbClr val="000000"/>
            </a:solidFill>
            <a:prstDash val="solid"/>
            <a:round/>
            <a:headEnd len="sm" w="sm" type="none"/>
            <a:tailEnd len="sm" w="sm" type="none"/>
          </a:ln>
        </p:spPr>
      </p:pic>
      <p:cxnSp>
        <p:nvCxnSpPr>
          <p:cNvPr id="315" name="Google Shape;315;p53"/>
          <p:cNvCxnSpPr/>
          <p:nvPr/>
        </p:nvCxnSpPr>
        <p:spPr>
          <a:xfrm>
            <a:off x="4656850" y="52400"/>
            <a:ext cx="37500" cy="503130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53"/>
          <p:cNvCxnSpPr/>
          <p:nvPr/>
        </p:nvCxnSpPr>
        <p:spPr>
          <a:xfrm>
            <a:off x="4941350" y="2006500"/>
            <a:ext cx="3893100" cy="75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53"/>
          <p:cNvCxnSpPr/>
          <p:nvPr/>
        </p:nvCxnSpPr>
        <p:spPr>
          <a:xfrm>
            <a:off x="5031200" y="3346650"/>
            <a:ext cx="3923100" cy="0"/>
          </a:xfrm>
          <a:prstGeom prst="straightConnector1">
            <a:avLst/>
          </a:prstGeom>
          <a:noFill/>
          <a:ln cap="flat" cmpd="sng" w="9525">
            <a:solidFill>
              <a:schemeClr val="dk2"/>
            </a:solidFill>
            <a:prstDash val="solid"/>
            <a:round/>
            <a:headEnd len="med" w="med" type="none"/>
            <a:tailEnd len="med" w="med" type="none"/>
          </a:ln>
        </p:spPr>
      </p:cxnSp>
      <p:pic>
        <p:nvPicPr>
          <p:cNvPr id="318" name="Google Shape;318;p53"/>
          <p:cNvPicPr preferRelativeResize="0"/>
          <p:nvPr/>
        </p:nvPicPr>
        <p:blipFill>
          <a:blip r:embed="rId7">
            <a:alphaModFix/>
          </a:blip>
          <a:stretch>
            <a:fillRect/>
          </a:stretch>
        </p:blipFill>
        <p:spPr>
          <a:xfrm>
            <a:off x="4022325" y="4477675"/>
            <a:ext cx="1306550" cy="6060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idx="2" type="body"/>
          </p:nvPr>
        </p:nvSpPr>
        <p:spPr>
          <a:xfrm>
            <a:off x="4806600" y="724200"/>
            <a:ext cx="4057800" cy="3695100"/>
          </a:xfrm>
          <a:prstGeom prst="rect">
            <a:avLst/>
          </a:prstGeom>
          <a:noFill/>
          <a:ln>
            <a:noFill/>
          </a:ln>
        </p:spPr>
        <p:txBody>
          <a:bodyPr anchorCtr="0" anchor="ctr" bIns="91425" lIns="91425" spcFirstLastPara="1" rIns="91425" wrap="square" tIns="91425">
            <a:normAutofit lnSpcReduction="10000"/>
          </a:bodyPr>
          <a:lstStyle/>
          <a:p>
            <a:pPr indent="-361950" lvl="0" marL="457200" rtl="0" algn="l">
              <a:lnSpc>
                <a:spcPct val="115000"/>
              </a:lnSpc>
              <a:spcBef>
                <a:spcPts val="0"/>
              </a:spcBef>
              <a:spcAft>
                <a:spcPts val="0"/>
              </a:spcAft>
              <a:buClr>
                <a:schemeClr val="accent6"/>
              </a:buClr>
              <a:buSzPts val="2100"/>
              <a:buAutoNum type="arabicPeriod"/>
            </a:pPr>
            <a:r>
              <a:rPr b="1" lang="en"/>
              <a:t>INTRODUCTION</a:t>
            </a:r>
            <a:endParaRPr b="1"/>
          </a:p>
          <a:p>
            <a:pPr indent="-361950" lvl="0" marL="457200" rtl="0" algn="l">
              <a:lnSpc>
                <a:spcPct val="115000"/>
              </a:lnSpc>
              <a:spcBef>
                <a:spcPts val="0"/>
              </a:spcBef>
              <a:spcAft>
                <a:spcPts val="0"/>
              </a:spcAft>
              <a:buClr>
                <a:schemeClr val="accent6"/>
              </a:buClr>
              <a:buSzPts val="2100"/>
              <a:buAutoNum type="arabicPeriod"/>
            </a:pPr>
            <a:r>
              <a:rPr b="1" lang="en"/>
              <a:t>PROBLEM DEFINITION</a:t>
            </a:r>
            <a:endParaRPr b="1"/>
          </a:p>
          <a:p>
            <a:pPr indent="-361950" lvl="0" marL="457200" rtl="0" algn="l">
              <a:lnSpc>
                <a:spcPct val="115000"/>
              </a:lnSpc>
              <a:spcBef>
                <a:spcPts val="0"/>
              </a:spcBef>
              <a:spcAft>
                <a:spcPts val="0"/>
              </a:spcAft>
              <a:buClr>
                <a:schemeClr val="accent6"/>
              </a:buClr>
              <a:buSzPts val="2100"/>
              <a:buAutoNum type="arabicPeriod"/>
            </a:pPr>
            <a:r>
              <a:rPr b="1" lang="en"/>
              <a:t>LITERATURE REVIEW</a:t>
            </a:r>
            <a:endParaRPr b="1"/>
          </a:p>
          <a:p>
            <a:pPr indent="-361950" lvl="0" marL="457200" rtl="0" algn="l">
              <a:lnSpc>
                <a:spcPct val="115000"/>
              </a:lnSpc>
              <a:spcBef>
                <a:spcPts val="0"/>
              </a:spcBef>
              <a:spcAft>
                <a:spcPts val="0"/>
              </a:spcAft>
              <a:buClr>
                <a:schemeClr val="accent6"/>
              </a:buClr>
              <a:buSzPts val="2100"/>
              <a:buAutoNum type="arabicPeriod"/>
            </a:pPr>
            <a:r>
              <a:rPr b="1" lang="en"/>
              <a:t>LITERATURE GAP</a:t>
            </a:r>
            <a:endParaRPr b="1"/>
          </a:p>
          <a:p>
            <a:pPr indent="-361950" lvl="0" marL="457200" rtl="0" algn="l">
              <a:lnSpc>
                <a:spcPct val="115000"/>
              </a:lnSpc>
              <a:spcBef>
                <a:spcPts val="0"/>
              </a:spcBef>
              <a:spcAft>
                <a:spcPts val="0"/>
              </a:spcAft>
              <a:buClr>
                <a:schemeClr val="accent6"/>
              </a:buClr>
              <a:buSzPts val="2100"/>
              <a:buAutoNum type="arabicPeriod"/>
            </a:pPr>
            <a:r>
              <a:rPr b="1" lang="en"/>
              <a:t>WORK CARRIED OUT SO FAR</a:t>
            </a:r>
            <a:endParaRPr b="1"/>
          </a:p>
          <a:p>
            <a:pPr indent="-361950" lvl="0" marL="457200" rtl="0" algn="l">
              <a:lnSpc>
                <a:spcPct val="115000"/>
              </a:lnSpc>
              <a:spcBef>
                <a:spcPts val="0"/>
              </a:spcBef>
              <a:spcAft>
                <a:spcPts val="0"/>
              </a:spcAft>
              <a:buClr>
                <a:schemeClr val="accent6"/>
              </a:buClr>
              <a:buSzPts val="2100"/>
              <a:buAutoNum type="arabicPeriod"/>
            </a:pPr>
            <a:r>
              <a:rPr b="1" lang="en"/>
              <a:t>METHODOLOGY</a:t>
            </a:r>
            <a:endParaRPr b="1"/>
          </a:p>
          <a:p>
            <a:pPr indent="-361950" lvl="0" marL="457200" rtl="0" algn="l">
              <a:lnSpc>
                <a:spcPct val="115000"/>
              </a:lnSpc>
              <a:spcBef>
                <a:spcPts val="0"/>
              </a:spcBef>
              <a:spcAft>
                <a:spcPts val="0"/>
              </a:spcAft>
              <a:buClr>
                <a:schemeClr val="accent6"/>
              </a:buClr>
              <a:buSzPts val="2100"/>
              <a:buAutoNum type="arabicPeriod"/>
            </a:pPr>
            <a:r>
              <a:rPr b="1" lang="en"/>
              <a:t>RESULTS</a:t>
            </a:r>
            <a:endParaRPr b="1"/>
          </a:p>
          <a:p>
            <a:pPr indent="-361950" lvl="0" marL="457200" rtl="0" algn="l">
              <a:lnSpc>
                <a:spcPct val="115000"/>
              </a:lnSpc>
              <a:spcBef>
                <a:spcPts val="0"/>
              </a:spcBef>
              <a:spcAft>
                <a:spcPts val="0"/>
              </a:spcAft>
              <a:buClr>
                <a:schemeClr val="accent6"/>
              </a:buClr>
              <a:buSzPts val="2100"/>
              <a:buAutoNum type="arabicPeriod"/>
            </a:pPr>
            <a:r>
              <a:rPr b="1" lang="en"/>
              <a:t>GOALS FOR NEXT REVIEW</a:t>
            </a:r>
            <a:endParaRPr b="1"/>
          </a:p>
          <a:p>
            <a:pPr indent="-361950" lvl="0" marL="457200" rtl="0" algn="l">
              <a:lnSpc>
                <a:spcPct val="115000"/>
              </a:lnSpc>
              <a:spcBef>
                <a:spcPts val="0"/>
              </a:spcBef>
              <a:spcAft>
                <a:spcPts val="0"/>
              </a:spcAft>
              <a:buClr>
                <a:schemeClr val="accent6"/>
              </a:buClr>
              <a:buSzPts val="2100"/>
              <a:buAutoNum type="arabicPeriod"/>
            </a:pPr>
            <a:r>
              <a:rPr b="1" lang="en"/>
              <a:t>MILESTONES</a:t>
            </a:r>
            <a:endParaRPr b="1"/>
          </a:p>
          <a:p>
            <a:pPr indent="-361950" lvl="0" marL="457200" rtl="0" algn="l">
              <a:lnSpc>
                <a:spcPct val="115000"/>
              </a:lnSpc>
              <a:spcBef>
                <a:spcPts val="0"/>
              </a:spcBef>
              <a:spcAft>
                <a:spcPts val="0"/>
              </a:spcAft>
              <a:buClr>
                <a:schemeClr val="accent6"/>
              </a:buClr>
              <a:buSzPts val="2100"/>
              <a:buAutoNum type="arabicPeriod"/>
            </a:pPr>
            <a:r>
              <a:rPr b="1" lang="en"/>
              <a:t>REFERENCES</a:t>
            </a:r>
            <a:endParaRPr b="1"/>
          </a:p>
        </p:txBody>
      </p:sp>
      <p:pic>
        <p:nvPicPr>
          <p:cNvPr id="146" name="Google Shape;146;p27"/>
          <p:cNvPicPr preferRelativeResize="0"/>
          <p:nvPr/>
        </p:nvPicPr>
        <p:blipFill rotWithShape="1">
          <a:blip r:embed="rId3">
            <a:alphaModFix/>
          </a:blip>
          <a:srcRect b="6050" l="0" r="0" t="-6050"/>
          <a:stretch/>
        </p:blipFill>
        <p:spPr>
          <a:xfrm>
            <a:off x="202150" y="1182925"/>
            <a:ext cx="4147750" cy="2635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ENCODING AND DECODING TO OUR PROBLEM</a:t>
            </a:r>
            <a:endParaRPr b="1" sz="2400"/>
          </a:p>
        </p:txBody>
      </p:sp>
      <p:sp>
        <p:nvSpPr>
          <p:cNvPr id="324" name="Google Shape;324;p54"/>
          <p:cNvSpPr txBox="1"/>
          <p:nvPr/>
        </p:nvSpPr>
        <p:spPr>
          <a:xfrm>
            <a:off x="-610675" y="628025"/>
            <a:ext cx="5068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 sz="1600">
                <a:solidFill>
                  <a:srgbClr val="4285F4"/>
                </a:solidFill>
                <a:latin typeface="Roboto"/>
                <a:ea typeface="Roboto"/>
                <a:cs typeface="Roboto"/>
                <a:sym typeface="Roboto"/>
              </a:rPr>
              <a:t>ENCODING</a:t>
            </a:r>
            <a:endParaRPr b="1" i="0" sz="1600" u="none" cap="none" strike="noStrike">
              <a:solidFill>
                <a:srgbClr val="4285F4"/>
              </a:solidFill>
              <a:latin typeface="Roboto"/>
              <a:ea typeface="Roboto"/>
              <a:cs typeface="Roboto"/>
              <a:sym typeface="Roboto"/>
            </a:endParaRPr>
          </a:p>
        </p:txBody>
      </p:sp>
      <p:sp>
        <p:nvSpPr>
          <p:cNvPr id="325" name="Google Shape;325;p54"/>
          <p:cNvSpPr txBox="1"/>
          <p:nvPr/>
        </p:nvSpPr>
        <p:spPr>
          <a:xfrm>
            <a:off x="44700" y="1068125"/>
            <a:ext cx="4527300" cy="511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300"/>
              <a:buFont typeface="Arial"/>
              <a:buNone/>
            </a:pPr>
            <a:r>
              <a:rPr lang="en">
                <a:latin typeface="Roboto"/>
                <a:ea typeface="Roboto"/>
                <a:cs typeface="Roboto"/>
                <a:sym typeface="Roboto"/>
              </a:rPr>
              <a:t>→ A sequence of tasks (following precedence relation) is used to represent the order of tasks to be performed. Similarly, a sequence of process alternatives representing  numbers between 1-3 for each station representing,</a:t>
            </a:r>
            <a:endParaRPr>
              <a:latin typeface="Roboto"/>
              <a:ea typeface="Roboto"/>
              <a:cs typeface="Roboto"/>
              <a:sym typeface="Roboto"/>
            </a:endParaRPr>
          </a:p>
          <a:p>
            <a:pPr indent="-317500" lvl="0" marL="457200" rtl="0" algn="l">
              <a:lnSpc>
                <a:spcPct val="115000"/>
              </a:lnSpc>
              <a:spcBef>
                <a:spcPts val="1600"/>
              </a:spcBef>
              <a:spcAft>
                <a:spcPts val="0"/>
              </a:spcAft>
              <a:buClr>
                <a:srgbClr val="000000"/>
              </a:buClr>
              <a:buSzPts val="1400"/>
              <a:buFont typeface="Roboto"/>
              <a:buChar char="●"/>
            </a:pPr>
            <a:r>
              <a:rPr lang="en">
                <a:latin typeface="Roboto"/>
                <a:ea typeface="Roboto"/>
                <a:cs typeface="Roboto"/>
                <a:sym typeface="Roboto"/>
              </a:rPr>
              <a:t>1 - Only robot is allocated</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2 - COBOT (robot + human) is allocated</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3 - Only human is allocated</a:t>
            </a:r>
            <a:endParaRPr>
              <a:latin typeface="Roboto"/>
              <a:ea typeface="Roboto"/>
              <a:cs typeface="Roboto"/>
              <a:sym typeface="Roboto"/>
            </a:endParaRPr>
          </a:p>
          <a:p>
            <a:pPr indent="0" lvl="0" marL="0" rtl="0" algn="l">
              <a:lnSpc>
                <a:spcPct val="115000"/>
              </a:lnSpc>
              <a:spcBef>
                <a:spcPts val="1600"/>
              </a:spcBef>
              <a:spcAft>
                <a:spcPts val="0"/>
              </a:spcAft>
              <a:buNone/>
            </a:pPr>
            <a:r>
              <a:rPr lang="en">
                <a:latin typeface="Roboto"/>
                <a:ea typeface="Roboto"/>
                <a:cs typeface="Roboto"/>
                <a:sym typeface="Roboto"/>
              </a:rPr>
              <a:t>For example, a </a:t>
            </a:r>
            <a:r>
              <a:rPr b="1" lang="en">
                <a:latin typeface="Roboto"/>
                <a:ea typeface="Roboto"/>
                <a:cs typeface="Roboto"/>
                <a:sym typeface="Roboto"/>
              </a:rPr>
              <a:t>25 tasks, 6 stations</a:t>
            </a:r>
            <a:r>
              <a:rPr lang="en">
                <a:latin typeface="Roboto"/>
                <a:ea typeface="Roboto"/>
                <a:cs typeface="Roboto"/>
                <a:sym typeface="Roboto"/>
              </a:rPr>
              <a:t> encoding sequences looks like,</a:t>
            </a:r>
            <a:endParaRPr>
              <a:latin typeface="Roboto"/>
              <a:ea typeface="Roboto"/>
              <a:cs typeface="Roboto"/>
              <a:sym typeface="Roboto"/>
            </a:endParaRPr>
          </a:p>
          <a:p>
            <a:pPr indent="0" lvl="0" marL="0" rtl="0" algn="l">
              <a:lnSpc>
                <a:spcPct val="115000"/>
              </a:lnSpc>
              <a:spcBef>
                <a:spcPts val="1600"/>
              </a:spcBef>
              <a:spcAft>
                <a:spcPts val="0"/>
              </a:spcAft>
              <a:buClr>
                <a:srgbClr val="000000"/>
              </a:buClr>
              <a:buSzPts val="1300"/>
              <a:buFont typeface="Arial"/>
              <a:buNone/>
            </a:pPr>
            <a:r>
              <a:rPr lang="en">
                <a:highlight>
                  <a:srgbClr val="D8D8D8"/>
                </a:highlight>
                <a:latin typeface="Roboto"/>
                <a:ea typeface="Roboto"/>
                <a:cs typeface="Roboto"/>
                <a:sym typeface="Roboto"/>
              </a:rPr>
              <a:t>TASK PERMUTATION - 1  2  3  4  8  9  5  6  10  7  12  15 11  13  14  20  17  21  16  18  24  23  25  19  22 </a:t>
            </a:r>
            <a:endParaRPr>
              <a:highlight>
                <a:srgbClr val="D8D8D8"/>
              </a:highlight>
              <a:latin typeface="Roboto"/>
              <a:ea typeface="Roboto"/>
              <a:cs typeface="Roboto"/>
              <a:sym typeface="Roboto"/>
            </a:endParaRPr>
          </a:p>
          <a:p>
            <a:pPr indent="0" lvl="0" marL="0" rtl="0" algn="l">
              <a:lnSpc>
                <a:spcPct val="115000"/>
              </a:lnSpc>
              <a:spcBef>
                <a:spcPts val="1600"/>
              </a:spcBef>
              <a:spcAft>
                <a:spcPts val="0"/>
              </a:spcAft>
              <a:buClr>
                <a:srgbClr val="000000"/>
              </a:buClr>
              <a:buSzPts val="1300"/>
              <a:buFont typeface="Arial"/>
              <a:buNone/>
            </a:pPr>
            <a:r>
              <a:rPr lang="en">
                <a:highlight>
                  <a:srgbClr val="D8D8D8"/>
                </a:highlight>
                <a:latin typeface="Roboto"/>
                <a:ea typeface="Roboto"/>
                <a:cs typeface="Roboto"/>
                <a:sym typeface="Roboto"/>
              </a:rPr>
              <a:t>PROCESS ALTERNATIVES - 3  1  2  1  2   1</a:t>
            </a:r>
            <a:endParaRPr>
              <a:highlight>
                <a:srgbClr val="D8D8D8"/>
              </a:highlight>
              <a:latin typeface="Roboto"/>
              <a:ea typeface="Roboto"/>
              <a:cs typeface="Roboto"/>
              <a:sym typeface="Roboto"/>
            </a:endParaRPr>
          </a:p>
          <a:p>
            <a:pPr indent="0" lvl="0" marL="0" rtl="0" algn="l">
              <a:lnSpc>
                <a:spcPct val="115000"/>
              </a:lnSpc>
              <a:spcBef>
                <a:spcPts val="160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i="0" sz="1200" u="none" cap="none" strike="noStrike">
              <a:latin typeface="Roboto"/>
              <a:ea typeface="Roboto"/>
              <a:cs typeface="Roboto"/>
              <a:sym typeface="Roboto"/>
            </a:endParaRPr>
          </a:p>
        </p:txBody>
      </p:sp>
      <p:cxnSp>
        <p:nvCxnSpPr>
          <p:cNvPr id="326" name="Google Shape;326;p54"/>
          <p:cNvCxnSpPr/>
          <p:nvPr/>
        </p:nvCxnSpPr>
        <p:spPr>
          <a:xfrm>
            <a:off x="4572000" y="653700"/>
            <a:ext cx="0" cy="44898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54"/>
          <p:cNvSpPr txBox="1"/>
          <p:nvPr/>
        </p:nvSpPr>
        <p:spPr>
          <a:xfrm>
            <a:off x="4572000" y="628013"/>
            <a:ext cx="5068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 sz="1600">
                <a:solidFill>
                  <a:srgbClr val="4285F4"/>
                </a:solidFill>
                <a:latin typeface="Roboto"/>
                <a:ea typeface="Roboto"/>
                <a:cs typeface="Roboto"/>
                <a:sym typeface="Roboto"/>
              </a:rPr>
              <a:t>DECODING</a:t>
            </a:r>
            <a:endParaRPr b="1" i="0" sz="1600" u="none" cap="none" strike="noStrike">
              <a:solidFill>
                <a:srgbClr val="4285F4"/>
              </a:solidFill>
              <a:latin typeface="Roboto"/>
              <a:ea typeface="Roboto"/>
              <a:cs typeface="Roboto"/>
              <a:sym typeface="Roboto"/>
            </a:endParaRPr>
          </a:p>
        </p:txBody>
      </p:sp>
      <p:pic>
        <p:nvPicPr>
          <p:cNvPr id="328" name="Google Shape;328;p54"/>
          <p:cNvPicPr preferRelativeResize="0"/>
          <p:nvPr/>
        </p:nvPicPr>
        <p:blipFill rotWithShape="1">
          <a:blip r:embed="rId3">
            <a:alphaModFix/>
          </a:blip>
          <a:srcRect b="0" l="0" r="15583" t="7697"/>
          <a:stretch/>
        </p:blipFill>
        <p:spPr>
          <a:xfrm>
            <a:off x="4572000" y="1059125"/>
            <a:ext cx="4572000" cy="4084375"/>
          </a:xfrm>
          <a:prstGeom prst="rect">
            <a:avLst/>
          </a:prstGeom>
          <a:noFill/>
          <a:ln>
            <a:noFill/>
          </a:ln>
        </p:spPr>
      </p:pic>
      <p:sp>
        <p:nvSpPr>
          <p:cNvPr id="329" name="Google Shape;329;p54"/>
          <p:cNvSpPr/>
          <p:nvPr/>
        </p:nvSpPr>
        <p:spPr>
          <a:xfrm>
            <a:off x="4057725" y="4642300"/>
            <a:ext cx="464400" cy="434100"/>
          </a:xfrm>
          <a:prstGeom prst="rightArrow">
            <a:avLst>
              <a:gd fmla="val 50000" name="adj1"/>
              <a:gd fmla="val 50000" name="adj2"/>
            </a:avLst>
          </a:prstGeom>
          <a:solidFill>
            <a:srgbClr val="00FF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200"/>
              <a:t>HUMAN ROBOT COLLABORATION IN ASSEMBLY LINE BALANCING</a:t>
            </a:r>
            <a:endParaRPr b="1" sz="2200"/>
          </a:p>
        </p:txBody>
      </p:sp>
      <p:sp>
        <p:nvSpPr>
          <p:cNvPr id="335" name="Google Shape;335;p55"/>
          <p:cNvSpPr txBox="1"/>
          <p:nvPr/>
        </p:nvSpPr>
        <p:spPr>
          <a:xfrm>
            <a:off x="262050" y="756175"/>
            <a:ext cx="8662800" cy="384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300"/>
              <a:buFont typeface="Arial"/>
              <a:buNone/>
            </a:pPr>
            <a:r>
              <a:t/>
            </a:r>
            <a:endParaRPr b="0" i="0" sz="1300" u="none" cap="none" strike="noStrike">
              <a:solidFill>
                <a:srgbClr val="0000FF"/>
              </a:solidFill>
              <a:latin typeface="Times New Roman"/>
              <a:ea typeface="Times New Roman"/>
              <a:cs typeface="Times New Roman"/>
              <a:sym typeface="Times New Roman"/>
            </a:endParaRPr>
          </a:p>
        </p:txBody>
      </p:sp>
      <p:sp>
        <p:nvSpPr>
          <p:cNvPr id="336" name="Google Shape;336;p55"/>
          <p:cNvSpPr txBox="1"/>
          <p:nvPr/>
        </p:nvSpPr>
        <p:spPr>
          <a:xfrm>
            <a:off x="0" y="723875"/>
            <a:ext cx="9144000" cy="21240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Not all tasks can be automated due to the </a:t>
            </a:r>
            <a:r>
              <a:rPr lang="en" sz="1300">
                <a:solidFill>
                  <a:srgbClr val="0000FF"/>
                </a:solidFill>
                <a:latin typeface="Times New Roman"/>
                <a:ea typeface="Times New Roman"/>
                <a:cs typeface="Times New Roman"/>
                <a:sym typeface="Times New Roman"/>
              </a:rPr>
              <a:t>lack of flexibility with available robotic technologies. </a:t>
            </a:r>
            <a:r>
              <a:rPr lang="en" sz="1300">
                <a:latin typeface="Times New Roman"/>
                <a:ea typeface="Times New Roman"/>
                <a:cs typeface="Times New Roman"/>
                <a:sym typeface="Times New Roman"/>
              </a:rPr>
              <a:t>Humans are </a:t>
            </a:r>
            <a:r>
              <a:rPr i="1" lang="en" sz="1300">
                <a:solidFill>
                  <a:srgbClr val="0000FF"/>
                </a:solidFill>
                <a:latin typeface="Times New Roman"/>
                <a:ea typeface="Times New Roman"/>
                <a:cs typeface="Times New Roman"/>
                <a:sym typeface="Times New Roman"/>
              </a:rPr>
              <a:t>flexible, adaptable according to market demands, and also have decision making skills with creativity.</a:t>
            </a:r>
            <a:r>
              <a:rPr lang="en" sz="1300">
                <a:latin typeface="Times New Roman"/>
                <a:ea typeface="Times New Roman"/>
                <a:cs typeface="Times New Roman"/>
                <a:sym typeface="Times New Roman"/>
              </a:rPr>
              <a:t> Therefore, human robot collaboration is </a:t>
            </a:r>
            <a:r>
              <a:rPr lang="en" sz="1300">
                <a:latin typeface="Times New Roman"/>
                <a:ea typeface="Times New Roman"/>
                <a:cs typeface="Times New Roman"/>
                <a:sym typeface="Times New Roman"/>
              </a:rPr>
              <a:t>prevalent</a:t>
            </a:r>
            <a:r>
              <a:rPr lang="en" sz="1300">
                <a:latin typeface="Times New Roman"/>
                <a:ea typeface="Times New Roman"/>
                <a:cs typeface="Times New Roman"/>
                <a:sym typeface="Times New Roman"/>
              </a:rPr>
              <a:t> where the skills of </a:t>
            </a:r>
            <a:r>
              <a:rPr lang="en" sz="1300">
                <a:solidFill>
                  <a:srgbClr val="0000FF"/>
                </a:solidFill>
                <a:latin typeface="Times New Roman"/>
                <a:ea typeface="Times New Roman"/>
                <a:cs typeface="Times New Roman"/>
                <a:sym typeface="Times New Roman"/>
              </a:rPr>
              <a:t>human and the speed, endurance, and accuracy of robots are brought together</a:t>
            </a:r>
            <a:r>
              <a:rPr lang="en" sz="1300">
                <a:latin typeface="Times New Roman"/>
                <a:ea typeface="Times New Roman"/>
                <a:cs typeface="Times New Roman"/>
                <a:sym typeface="Times New Roman"/>
              </a:rPr>
              <a:t> to increase production. This introduction of human robot collaboration leaves us with three possibilities, to find the best possible assembly line task allocation combination. </a:t>
            </a:r>
            <a:endParaRPr sz="1300">
              <a:latin typeface="Times New Roman"/>
              <a:ea typeface="Times New Roman"/>
              <a:cs typeface="Times New Roman"/>
              <a:sym typeface="Times New Roman"/>
            </a:endParaRPr>
          </a:p>
          <a:p>
            <a:pPr indent="-311150" lvl="0" marL="914400" rtl="0" algn="l">
              <a:lnSpc>
                <a:spcPct val="115000"/>
              </a:lnSpc>
              <a:spcBef>
                <a:spcPts val="1000"/>
              </a:spcBef>
              <a:spcAft>
                <a:spcPts val="0"/>
              </a:spcAft>
              <a:buClr>
                <a:srgbClr val="0000FF"/>
              </a:buClr>
              <a:buSzPts val="1300"/>
              <a:buFont typeface="Times New Roman"/>
              <a:buAutoNum type="arabicPeriod"/>
            </a:pPr>
            <a:r>
              <a:rPr lang="en" sz="1300">
                <a:latin typeface="Times New Roman"/>
                <a:ea typeface="Times New Roman"/>
                <a:cs typeface="Times New Roman"/>
                <a:sym typeface="Times New Roman"/>
              </a:rPr>
              <a:t>O</a:t>
            </a:r>
            <a:r>
              <a:rPr lang="en" sz="1300">
                <a:latin typeface="Times New Roman"/>
                <a:ea typeface="Times New Roman"/>
                <a:cs typeface="Times New Roman"/>
                <a:sym typeface="Times New Roman"/>
              </a:rPr>
              <a:t>nly </a:t>
            </a:r>
            <a:r>
              <a:rPr lang="en" sz="1300">
                <a:latin typeface="Times New Roman"/>
                <a:ea typeface="Times New Roman"/>
                <a:cs typeface="Times New Roman"/>
                <a:sym typeface="Times New Roman"/>
              </a:rPr>
              <a:t>w</a:t>
            </a:r>
            <a:r>
              <a:rPr lang="en" sz="1300">
                <a:latin typeface="Times New Roman"/>
                <a:ea typeface="Times New Roman"/>
                <a:cs typeface="Times New Roman"/>
                <a:sym typeface="Times New Roman"/>
              </a:rPr>
              <a:t>orkers are present in workstation</a:t>
            </a:r>
            <a:endParaRPr sz="1300">
              <a:latin typeface="Times New Roman"/>
              <a:ea typeface="Times New Roman"/>
              <a:cs typeface="Times New Roman"/>
              <a:sym typeface="Times New Roman"/>
            </a:endParaRPr>
          </a:p>
          <a:p>
            <a:pPr indent="-311150" lvl="0" marL="914400" rtl="0" algn="l">
              <a:lnSpc>
                <a:spcPct val="115000"/>
              </a:lnSpc>
              <a:spcBef>
                <a:spcPts val="0"/>
              </a:spcBef>
              <a:spcAft>
                <a:spcPts val="0"/>
              </a:spcAft>
              <a:buClr>
                <a:srgbClr val="0000FF"/>
              </a:buClr>
              <a:buSzPts val="1300"/>
              <a:buFont typeface="Times New Roman"/>
              <a:buAutoNum type="arabicPeriod"/>
            </a:pPr>
            <a:r>
              <a:rPr lang="en" sz="1300">
                <a:latin typeface="Times New Roman"/>
                <a:ea typeface="Times New Roman"/>
                <a:cs typeface="Times New Roman"/>
                <a:sym typeface="Times New Roman"/>
              </a:rPr>
              <a:t>Only robots are present in the workstation</a:t>
            </a:r>
            <a:endParaRPr sz="1300">
              <a:latin typeface="Times New Roman"/>
              <a:ea typeface="Times New Roman"/>
              <a:cs typeface="Times New Roman"/>
              <a:sym typeface="Times New Roman"/>
            </a:endParaRPr>
          </a:p>
          <a:p>
            <a:pPr indent="-311150" lvl="0" marL="914400" rtl="0" algn="l">
              <a:lnSpc>
                <a:spcPct val="115000"/>
              </a:lnSpc>
              <a:spcBef>
                <a:spcPts val="0"/>
              </a:spcBef>
              <a:spcAft>
                <a:spcPts val="0"/>
              </a:spcAft>
              <a:buClr>
                <a:srgbClr val="0000FF"/>
              </a:buClr>
              <a:buSzPts val="1300"/>
              <a:buFont typeface="Times New Roman"/>
              <a:buAutoNum type="arabicPeriod"/>
            </a:pPr>
            <a:r>
              <a:rPr lang="en" sz="1300">
                <a:latin typeface="Times New Roman"/>
                <a:ea typeface="Times New Roman"/>
                <a:cs typeface="Times New Roman"/>
                <a:sym typeface="Times New Roman"/>
              </a:rPr>
              <a:t>Both workers and robots are present in the workstation</a:t>
            </a:r>
            <a:endParaRPr sz="1300">
              <a:latin typeface="Times New Roman"/>
              <a:ea typeface="Times New Roman"/>
              <a:cs typeface="Times New Roman"/>
              <a:sym typeface="Times New Roman"/>
            </a:endParaRPr>
          </a:p>
        </p:txBody>
      </p:sp>
      <p:pic>
        <p:nvPicPr>
          <p:cNvPr id="337" name="Google Shape;337;p55"/>
          <p:cNvPicPr preferRelativeResize="0"/>
          <p:nvPr/>
        </p:nvPicPr>
        <p:blipFill>
          <a:blip r:embed="rId3">
            <a:alphaModFix/>
          </a:blip>
          <a:stretch>
            <a:fillRect/>
          </a:stretch>
        </p:blipFill>
        <p:spPr>
          <a:xfrm>
            <a:off x="6305475" y="3217375"/>
            <a:ext cx="2619375" cy="1743075"/>
          </a:xfrm>
          <a:prstGeom prst="rect">
            <a:avLst/>
          </a:prstGeom>
          <a:noFill/>
          <a:ln cap="flat" cmpd="sng" w="9525">
            <a:solidFill>
              <a:srgbClr val="333333"/>
            </a:solidFill>
            <a:prstDash val="solid"/>
            <a:round/>
            <a:headEnd len="sm" w="sm" type="none"/>
            <a:tailEnd len="sm" w="sm" type="none"/>
          </a:ln>
        </p:spPr>
      </p:pic>
      <p:pic>
        <p:nvPicPr>
          <p:cNvPr id="338" name="Google Shape;338;p55"/>
          <p:cNvPicPr preferRelativeResize="0"/>
          <p:nvPr/>
        </p:nvPicPr>
        <p:blipFill>
          <a:blip r:embed="rId4">
            <a:alphaModFix/>
          </a:blip>
          <a:stretch>
            <a:fillRect/>
          </a:stretch>
        </p:blipFill>
        <p:spPr>
          <a:xfrm>
            <a:off x="3209413" y="3217375"/>
            <a:ext cx="2619375" cy="1743075"/>
          </a:xfrm>
          <a:prstGeom prst="rect">
            <a:avLst/>
          </a:prstGeom>
          <a:noFill/>
          <a:ln cap="flat" cmpd="sng" w="9525">
            <a:solidFill>
              <a:schemeClr val="dk2"/>
            </a:solidFill>
            <a:prstDash val="solid"/>
            <a:round/>
            <a:headEnd len="sm" w="sm" type="none"/>
            <a:tailEnd len="sm" w="sm" type="none"/>
          </a:ln>
        </p:spPr>
      </p:pic>
      <p:pic>
        <p:nvPicPr>
          <p:cNvPr id="339" name="Google Shape;339;p55"/>
          <p:cNvPicPr preferRelativeResize="0"/>
          <p:nvPr/>
        </p:nvPicPr>
        <p:blipFill>
          <a:blip r:embed="rId5">
            <a:alphaModFix/>
          </a:blip>
          <a:stretch>
            <a:fillRect/>
          </a:stretch>
        </p:blipFill>
        <p:spPr>
          <a:xfrm>
            <a:off x="159875" y="3217375"/>
            <a:ext cx="2572850" cy="1743075"/>
          </a:xfrm>
          <a:prstGeom prst="rect">
            <a:avLst/>
          </a:prstGeom>
          <a:noFill/>
          <a:ln cap="flat" cmpd="sng" w="9525">
            <a:solidFill>
              <a:srgbClr val="333333"/>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200"/>
              <a:t>HUMAN ROBOT COLLABORATION IN ASSEMBLY LINE BALANCING</a:t>
            </a:r>
            <a:endParaRPr b="1" sz="2200"/>
          </a:p>
        </p:txBody>
      </p:sp>
      <p:sp>
        <p:nvSpPr>
          <p:cNvPr id="345" name="Google Shape;345;p56"/>
          <p:cNvSpPr txBox="1"/>
          <p:nvPr/>
        </p:nvSpPr>
        <p:spPr>
          <a:xfrm>
            <a:off x="262050" y="756175"/>
            <a:ext cx="8662800" cy="384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300"/>
              <a:buFont typeface="Arial"/>
              <a:buNone/>
            </a:pPr>
            <a:r>
              <a:t/>
            </a:r>
            <a:endParaRPr b="0" i="0" sz="1300" u="none" cap="none" strike="noStrike">
              <a:solidFill>
                <a:srgbClr val="0000FF"/>
              </a:solidFill>
              <a:latin typeface="Times New Roman"/>
              <a:ea typeface="Times New Roman"/>
              <a:cs typeface="Times New Roman"/>
              <a:sym typeface="Times New Roman"/>
            </a:endParaRPr>
          </a:p>
        </p:txBody>
      </p:sp>
      <p:sp>
        <p:nvSpPr>
          <p:cNvPr id="346" name="Google Shape;346;p56"/>
          <p:cNvSpPr txBox="1"/>
          <p:nvPr/>
        </p:nvSpPr>
        <p:spPr>
          <a:xfrm>
            <a:off x="0" y="791225"/>
            <a:ext cx="9144000" cy="13053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800"/>
              </a:spcBef>
              <a:spcAft>
                <a:spcPts val="0"/>
              </a:spcAft>
              <a:buSzPts val="1300"/>
              <a:buFont typeface="Times New Roman"/>
              <a:buChar char="❖"/>
            </a:pPr>
            <a:r>
              <a:rPr b="1" lang="en" sz="1300" u="sng">
                <a:solidFill>
                  <a:srgbClr val="0000FF"/>
                </a:solidFill>
                <a:latin typeface="Times New Roman"/>
                <a:ea typeface="Times New Roman"/>
                <a:cs typeface="Times New Roman"/>
                <a:sym typeface="Times New Roman"/>
              </a:rPr>
              <a:t>TASK CONSTRAINTS</a:t>
            </a:r>
            <a:r>
              <a:rPr lang="en" sz="1300">
                <a:latin typeface="Times New Roman"/>
                <a:ea typeface="Times New Roman"/>
                <a:cs typeface="Times New Roman"/>
                <a:sym typeface="Times New Roman"/>
              </a:rPr>
              <a:t> with respect to the ability of each type of robot, cobot(human+worker) and human in carrying out each individual task are taken into account. Inculcation of task constraints proves flexible and realistic for any entity that needs a fix to their semi-automated assembly line. In our problem, we take this into account by defining a constraint matrix that defines the “task ability/disability” (represented by 1 &amp; 0 respectively) of all possible combinations of the 3 aforementioned workstation configuration possibilities with each listed task.</a:t>
            </a:r>
            <a:endParaRPr sz="1300">
              <a:latin typeface="Times New Roman"/>
              <a:ea typeface="Times New Roman"/>
              <a:cs typeface="Times New Roman"/>
              <a:sym typeface="Times New Roman"/>
            </a:endParaRPr>
          </a:p>
        </p:txBody>
      </p:sp>
      <p:graphicFrame>
        <p:nvGraphicFramePr>
          <p:cNvPr id="347" name="Google Shape;347;p56"/>
          <p:cNvGraphicFramePr/>
          <p:nvPr/>
        </p:nvGraphicFramePr>
        <p:xfrm>
          <a:off x="48800" y="2036650"/>
          <a:ext cx="3000000" cy="3000000"/>
        </p:xfrm>
        <a:graphic>
          <a:graphicData uri="http://schemas.openxmlformats.org/drawingml/2006/table">
            <a:tbl>
              <a:tblPr>
                <a:noFill/>
                <a:tableStyleId>{1CCBD852-2E32-4381-B35F-2D410E41DD2A}</a:tableStyleId>
              </a:tblPr>
              <a:tblGrid>
                <a:gridCol w="4383300"/>
                <a:gridCol w="989725"/>
                <a:gridCol w="953825"/>
                <a:gridCol w="941700"/>
                <a:gridCol w="914200"/>
                <a:gridCol w="833775"/>
              </a:tblGrid>
              <a:tr h="384950">
                <a:tc>
                  <a:txBody>
                    <a:bodyPr/>
                    <a:lstStyle/>
                    <a:p>
                      <a:pPr indent="0" lvl="0" marL="0" rtl="0" algn="ctr">
                        <a:spcBef>
                          <a:spcPts val="0"/>
                        </a:spcBef>
                        <a:spcAft>
                          <a:spcPts val="0"/>
                        </a:spcAft>
                        <a:buNone/>
                      </a:pPr>
                      <a:r>
                        <a:rPr b="1" lang="en">
                          <a:solidFill>
                            <a:schemeClr val="accent6"/>
                          </a:solidFill>
                        </a:rPr>
                        <a:t>CONSTRAINT</a:t>
                      </a:r>
                      <a:endParaRPr b="1">
                        <a:solidFill>
                          <a:schemeClr val="accent6"/>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solidFill>
                            <a:srgbClr val="0000FF"/>
                          </a:solidFill>
                        </a:rPr>
                        <a:t>TASK 1</a:t>
                      </a:r>
                      <a:endParaRPr>
                        <a:solidFill>
                          <a:srgbClr val="0000FF"/>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solidFill>
                            <a:srgbClr val="0000FF"/>
                          </a:solidFill>
                        </a:rPr>
                        <a:t>TASK 2</a:t>
                      </a:r>
                      <a:endParaRPr>
                        <a:solidFill>
                          <a:srgbClr val="0000FF"/>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solidFill>
                            <a:srgbClr val="0000FF"/>
                          </a:solidFill>
                        </a:rPr>
                        <a:t>TASK 3</a:t>
                      </a:r>
                      <a:endParaRPr>
                        <a:solidFill>
                          <a:srgbClr val="0000FF"/>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solidFill>
                            <a:srgbClr val="0000FF"/>
                          </a:solidFill>
                        </a:rPr>
                        <a:t>TASK 4</a:t>
                      </a:r>
                      <a:endParaRPr>
                        <a:solidFill>
                          <a:srgbClr val="0000FF"/>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a:solidFill>
                            <a:srgbClr val="0000FF"/>
                          </a:solidFill>
                        </a:rPr>
                        <a:t>TASK 5</a:t>
                      </a:r>
                      <a:endParaRPr>
                        <a:solidFill>
                          <a:srgbClr val="0000FF"/>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r>
              <a:tr h="380975">
                <a:tc>
                  <a:txBody>
                    <a:bodyPr/>
                    <a:lstStyle/>
                    <a:p>
                      <a:pPr indent="0" lvl="0" marL="0" rtl="0" algn="ctr">
                        <a:spcBef>
                          <a:spcPts val="0"/>
                        </a:spcBef>
                        <a:spcAft>
                          <a:spcPts val="0"/>
                        </a:spcAft>
                        <a:buNone/>
                      </a:pPr>
                      <a:r>
                        <a:rPr b="1" lang="en" sz="1300"/>
                        <a:t>ROBOT 1</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r>
              <a:tr h="380975">
                <a:tc>
                  <a:txBody>
                    <a:bodyPr/>
                    <a:lstStyle/>
                    <a:p>
                      <a:pPr indent="0" lvl="0" marL="0" rtl="0" algn="ctr">
                        <a:spcBef>
                          <a:spcPts val="0"/>
                        </a:spcBef>
                        <a:spcAft>
                          <a:spcPts val="0"/>
                        </a:spcAft>
                        <a:buNone/>
                      </a:pPr>
                      <a:r>
                        <a:rPr b="1" lang="en" sz="1300"/>
                        <a:t>ROBOT 2</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r>
              <a:tr h="380975">
                <a:tc>
                  <a:txBody>
                    <a:bodyPr/>
                    <a:lstStyle/>
                    <a:p>
                      <a:pPr indent="0" lvl="0" marL="0" rtl="0" algn="ctr">
                        <a:spcBef>
                          <a:spcPts val="0"/>
                        </a:spcBef>
                        <a:spcAft>
                          <a:spcPts val="0"/>
                        </a:spcAft>
                        <a:buNone/>
                      </a:pPr>
                      <a:r>
                        <a:rPr b="1" lang="en" sz="1300"/>
                        <a:t>ROBOT 3</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r>
              <a:tr h="380975">
                <a:tc>
                  <a:txBody>
                    <a:bodyPr/>
                    <a:lstStyle/>
                    <a:p>
                      <a:pPr indent="0" lvl="0" marL="0" rtl="0" algn="ctr">
                        <a:spcBef>
                          <a:spcPts val="0"/>
                        </a:spcBef>
                        <a:spcAft>
                          <a:spcPts val="0"/>
                        </a:spcAft>
                        <a:buNone/>
                      </a:pPr>
                      <a:r>
                        <a:rPr b="1" lang="en" sz="1300"/>
                        <a:t>COBOT 1 (robot 1 + human)</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r>
              <a:tr h="387925">
                <a:tc>
                  <a:txBody>
                    <a:bodyPr/>
                    <a:lstStyle/>
                    <a:p>
                      <a:pPr indent="0" lvl="0" marL="0" rtl="0" algn="ctr">
                        <a:spcBef>
                          <a:spcPts val="0"/>
                        </a:spcBef>
                        <a:spcAft>
                          <a:spcPts val="0"/>
                        </a:spcAft>
                        <a:buNone/>
                      </a:pPr>
                      <a:r>
                        <a:rPr b="1" lang="en" sz="1300"/>
                        <a:t>COBOT 2 </a:t>
                      </a:r>
                      <a:r>
                        <a:rPr b="1" lang="en" sz="1300"/>
                        <a:t>(robot 1 + human)</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r>
              <a:tr h="380975">
                <a:tc>
                  <a:txBody>
                    <a:bodyPr/>
                    <a:lstStyle/>
                    <a:p>
                      <a:pPr indent="0" lvl="0" marL="0" rtl="0" algn="ctr">
                        <a:spcBef>
                          <a:spcPts val="0"/>
                        </a:spcBef>
                        <a:spcAft>
                          <a:spcPts val="0"/>
                        </a:spcAft>
                        <a:buNone/>
                      </a:pPr>
                      <a:r>
                        <a:rPr b="1" lang="en" sz="1300"/>
                        <a:t>COBOT 3 </a:t>
                      </a:r>
                      <a:r>
                        <a:rPr b="1" lang="en" sz="1300"/>
                        <a:t>(robot 1 + human)</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r>
              <a:tr h="387925">
                <a:tc>
                  <a:txBody>
                    <a:bodyPr/>
                    <a:lstStyle/>
                    <a:p>
                      <a:pPr indent="0" lvl="0" marL="0" rtl="0" algn="ctr">
                        <a:spcBef>
                          <a:spcPts val="0"/>
                        </a:spcBef>
                        <a:spcAft>
                          <a:spcPts val="0"/>
                        </a:spcAft>
                        <a:buNone/>
                      </a:pPr>
                      <a:r>
                        <a:rPr b="1" lang="en" sz="1300"/>
                        <a:t>HUMAN</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300">
                          <a:solidFill>
                            <a:srgbClr val="333333"/>
                          </a:solidFill>
                        </a:rPr>
                        <a:t>1</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b="1" lang="en" sz="1300">
                          <a:solidFill>
                            <a:srgbClr val="333333"/>
                          </a:solidFill>
                        </a:rPr>
                        <a:t>0</a:t>
                      </a:r>
                      <a:endParaRPr b="1" sz="1300">
                        <a:solidFill>
                          <a:srgbClr val="333333"/>
                        </a:solidFill>
                      </a:endParaRPr>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FF0000"/>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200"/>
              <a:t>HUMAN ROBOT COLLABORATION IN ASSEMBLY LINE BALANCING</a:t>
            </a:r>
            <a:endParaRPr b="1" sz="2200"/>
          </a:p>
        </p:txBody>
      </p:sp>
      <p:sp>
        <p:nvSpPr>
          <p:cNvPr id="353" name="Google Shape;353;p57"/>
          <p:cNvSpPr txBox="1"/>
          <p:nvPr/>
        </p:nvSpPr>
        <p:spPr>
          <a:xfrm>
            <a:off x="262050" y="756175"/>
            <a:ext cx="8662800" cy="384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300"/>
              <a:buFont typeface="Arial"/>
              <a:buNone/>
            </a:pPr>
            <a:r>
              <a:t/>
            </a:r>
            <a:endParaRPr b="0" i="0" sz="1300" u="none" cap="none" strike="noStrike">
              <a:solidFill>
                <a:srgbClr val="0000FF"/>
              </a:solidFill>
              <a:latin typeface="Times New Roman"/>
              <a:ea typeface="Times New Roman"/>
              <a:cs typeface="Times New Roman"/>
              <a:sym typeface="Times New Roman"/>
            </a:endParaRPr>
          </a:p>
        </p:txBody>
      </p:sp>
      <p:sp>
        <p:nvSpPr>
          <p:cNvPr id="354" name="Google Shape;354;p57"/>
          <p:cNvSpPr txBox="1"/>
          <p:nvPr/>
        </p:nvSpPr>
        <p:spPr>
          <a:xfrm>
            <a:off x="0" y="791250"/>
            <a:ext cx="9144000" cy="10752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800"/>
              </a:spcBef>
              <a:spcAft>
                <a:spcPts val="0"/>
              </a:spcAft>
              <a:buSzPts val="1300"/>
              <a:buFont typeface="Times New Roman"/>
              <a:buChar char="❖"/>
            </a:pPr>
            <a:r>
              <a:rPr b="1" lang="en" sz="1300" u="sng">
                <a:solidFill>
                  <a:srgbClr val="0000FF"/>
                </a:solidFill>
                <a:latin typeface="Times New Roman"/>
                <a:ea typeface="Times New Roman"/>
                <a:cs typeface="Times New Roman"/>
                <a:sym typeface="Times New Roman"/>
              </a:rPr>
              <a:t>WORKSTATION CONSTRAINT</a:t>
            </a:r>
            <a:r>
              <a:rPr lang="en" sz="1300">
                <a:latin typeface="Times New Roman"/>
                <a:ea typeface="Times New Roman"/>
                <a:cs typeface="Times New Roman"/>
                <a:sym typeface="Times New Roman"/>
              </a:rPr>
              <a:t> is another such realistic model inculcated in line with other constraints. The constraint is such that “no two consecutive workstation shall have the same worker configuration”. This constraint adds to the practicality of limited automation investments in the line, as well as a spread in workforces, leveraging the flexibility and utter ability of humans to tackle problems at any point of the assembly line.</a:t>
            </a:r>
            <a:endParaRPr sz="1300">
              <a:latin typeface="Times New Roman"/>
              <a:ea typeface="Times New Roman"/>
              <a:cs typeface="Times New Roman"/>
              <a:sym typeface="Times New Roman"/>
            </a:endParaRPr>
          </a:p>
        </p:txBody>
      </p:sp>
      <p:pic>
        <p:nvPicPr>
          <p:cNvPr id="355" name="Google Shape;355;p57"/>
          <p:cNvPicPr preferRelativeResize="0"/>
          <p:nvPr/>
        </p:nvPicPr>
        <p:blipFill rotWithShape="1">
          <a:blip r:embed="rId3">
            <a:alphaModFix/>
          </a:blip>
          <a:srcRect b="8240" l="0" r="0" t="0"/>
          <a:stretch/>
        </p:blipFill>
        <p:spPr>
          <a:xfrm>
            <a:off x="359400" y="1866450"/>
            <a:ext cx="920875" cy="978575"/>
          </a:xfrm>
          <a:prstGeom prst="rect">
            <a:avLst/>
          </a:prstGeom>
          <a:noFill/>
          <a:ln cap="flat" cmpd="sng" w="9525">
            <a:solidFill>
              <a:srgbClr val="333333"/>
            </a:solidFill>
            <a:prstDash val="solid"/>
            <a:round/>
            <a:headEnd len="sm" w="sm" type="none"/>
            <a:tailEnd len="sm" w="sm" type="none"/>
          </a:ln>
        </p:spPr>
      </p:pic>
      <p:pic>
        <p:nvPicPr>
          <p:cNvPr id="356" name="Google Shape;356;p57"/>
          <p:cNvPicPr preferRelativeResize="0"/>
          <p:nvPr/>
        </p:nvPicPr>
        <p:blipFill rotWithShape="1">
          <a:blip r:embed="rId3">
            <a:alphaModFix/>
          </a:blip>
          <a:srcRect b="8240" l="0" r="0" t="0"/>
          <a:stretch/>
        </p:blipFill>
        <p:spPr>
          <a:xfrm>
            <a:off x="2024125" y="2985100"/>
            <a:ext cx="920875" cy="929225"/>
          </a:xfrm>
          <a:prstGeom prst="rect">
            <a:avLst/>
          </a:prstGeom>
          <a:noFill/>
          <a:ln cap="flat" cmpd="sng" w="9525">
            <a:solidFill>
              <a:srgbClr val="000000"/>
            </a:solidFill>
            <a:prstDash val="solid"/>
            <a:round/>
            <a:headEnd len="sm" w="sm" type="none"/>
            <a:tailEnd len="sm" w="sm" type="none"/>
          </a:ln>
        </p:spPr>
      </p:pic>
      <p:pic>
        <p:nvPicPr>
          <p:cNvPr id="357" name="Google Shape;357;p57"/>
          <p:cNvPicPr preferRelativeResize="0"/>
          <p:nvPr/>
        </p:nvPicPr>
        <p:blipFill rotWithShape="1">
          <a:blip r:embed="rId4">
            <a:alphaModFix/>
          </a:blip>
          <a:srcRect b="0" l="59167" r="5956" t="60290"/>
          <a:stretch/>
        </p:blipFill>
        <p:spPr>
          <a:xfrm>
            <a:off x="3042350" y="2979800"/>
            <a:ext cx="920874" cy="929225"/>
          </a:xfrm>
          <a:prstGeom prst="rect">
            <a:avLst/>
          </a:prstGeom>
          <a:noFill/>
          <a:ln cap="flat" cmpd="sng" w="9525">
            <a:solidFill>
              <a:srgbClr val="000000"/>
            </a:solidFill>
            <a:prstDash val="solid"/>
            <a:round/>
            <a:headEnd len="sm" w="sm" type="none"/>
            <a:tailEnd len="sm" w="sm" type="none"/>
          </a:ln>
        </p:spPr>
      </p:pic>
      <p:pic>
        <p:nvPicPr>
          <p:cNvPr id="358" name="Google Shape;358;p57"/>
          <p:cNvPicPr preferRelativeResize="0"/>
          <p:nvPr/>
        </p:nvPicPr>
        <p:blipFill rotWithShape="1">
          <a:blip r:embed="rId5">
            <a:alphaModFix/>
          </a:blip>
          <a:srcRect b="6751" l="0" r="0" t="0"/>
          <a:stretch/>
        </p:blipFill>
        <p:spPr>
          <a:xfrm>
            <a:off x="359400" y="2994775"/>
            <a:ext cx="920876" cy="919551"/>
          </a:xfrm>
          <a:prstGeom prst="rect">
            <a:avLst/>
          </a:prstGeom>
          <a:noFill/>
          <a:ln cap="flat" cmpd="sng" w="9525">
            <a:solidFill>
              <a:srgbClr val="333333"/>
            </a:solidFill>
            <a:prstDash val="solid"/>
            <a:round/>
            <a:headEnd len="sm" w="sm" type="none"/>
            <a:tailEnd len="sm" w="sm" type="none"/>
          </a:ln>
        </p:spPr>
      </p:pic>
      <p:pic>
        <p:nvPicPr>
          <p:cNvPr id="359" name="Google Shape;359;p57"/>
          <p:cNvPicPr preferRelativeResize="0"/>
          <p:nvPr/>
        </p:nvPicPr>
        <p:blipFill rotWithShape="1">
          <a:blip r:embed="rId4">
            <a:alphaModFix/>
          </a:blip>
          <a:srcRect b="0" l="59167" r="5956" t="60290"/>
          <a:stretch/>
        </p:blipFill>
        <p:spPr>
          <a:xfrm>
            <a:off x="359400" y="4053525"/>
            <a:ext cx="920874" cy="978575"/>
          </a:xfrm>
          <a:prstGeom prst="rect">
            <a:avLst/>
          </a:prstGeom>
          <a:noFill/>
          <a:ln cap="flat" cmpd="sng" w="9525">
            <a:solidFill>
              <a:srgbClr val="000000"/>
            </a:solidFill>
            <a:prstDash val="solid"/>
            <a:round/>
            <a:headEnd len="sm" w="sm" type="none"/>
            <a:tailEnd len="sm" w="sm" type="none"/>
          </a:ln>
        </p:spPr>
      </p:pic>
      <p:pic>
        <p:nvPicPr>
          <p:cNvPr id="360" name="Google Shape;360;p57"/>
          <p:cNvPicPr preferRelativeResize="0"/>
          <p:nvPr/>
        </p:nvPicPr>
        <p:blipFill rotWithShape="1">
          <a:blip r:embed="rId5">
            <a:alphaModFix/>
          </a:blip>
          <a:srcRect b="6751" l="0" r="0" t="0"/>
          <a:stretch/>
        </p:blipFill>
        <p:spPr>
          <a:xfrm>
            <a:off x="2024125" y="1869100"/>
            <a:ext cx="920876" cy="978575"/>
          </a:xfrm>
          <a:prstGeom prst="rect">
            <a:avLst/>
          </a:prstGeom>
          <a:noFill/>
          <a:ln cap="flat" cmpd="sng" w="9525">
            <a:solidFill>
              <a:srgbClr val="333333"/>
            </a:solidFill>
            <a:prstDash val="solid"/>
            <a:round/>
            <a:headEnd len="sm" w="sm" type="none"/>
            <a:tailEnd len="sm" w="sm" type="none"/>
          </a:ln>
        </p:spPr>
      </p:pic>
      <p:pic>
        <p:nvPicPr>
          <p:cNvPr id="361" name="Google Shape;361;p57"/>
          <p:cNvPicPr preferRelativeResize="0"/>
          <p:nvPr/>
        </p:nvPicPr>
        <p:blipFill rotWithShape="1">
          <a:blip r:embed="rId4">
            <a:alphaModFix/>
          </a:blip>
          <a:srcRect b="0" l="59167" r="5956" t="60290"/>
          <a:stretch/>
        </p:blipFill>
        <p:spPr>
          <a:xfrm>
            <a:off x="3042350" y="1869100"/>
            <a:ext cx="920874" cy="978575"/>
          </a:xfrm>
          <a:prstGeom prst="rect">
            <a:avLst/>
          </a:prstGeom>
          <a:noFill/>
          <a:ln cap="flat" cmpd="sng" w="9525">
            <a:solidFill>
              <a:srgbClr val="000000"/>
            </a:solidFill>
            <a:prstDash val="solid"/>
            <a:round/>
            <a:headEnd len="sm" w="sm" type="none"/>
            <a:tailEnd len="sm" w="sm" type="none"/>
          </a:ln>
        </p:spPr>
      </p:pic>
      <p:pic>
        <p:nvPicPr>
          <p:cNvPr id="362" name="Google Shape;362;p57"/>
          <p:cNvPicPr preferRelativeResize="0"/>
          <p:nvPr/>
        </p:nvPicPr>
        <p:blipFill rotWithShape="1">
          <a:blip r:embed="rId3">
            <a:alphaModFix/>
          </a:blip>
          <a:srcRect b="8240" l="0" r="0" t="0"/>
          <a:stretch/>
        </p:blipFill>
        <p:spPr>
          <a:xfrm>
            <a:off x="2024125" y="4053525"/>
            <a:ext cx="920875" cy="1015550"/>
          </a:xfrm>
          <a:prstGeom prst="rect">
            <a:avLst/>
          </a:prstGeom>
          <a:noFill/>
          <a:ln cap="flat" cmpd="sng" w="9525">
            <a:solidFill>
              <a:srgbClr val="000000"/>
            </a:solidFill>
            <a:prstDash val="solid"/>
            <a:round/>
            <a:headEnd len="sm" w="sm" type="none"/>
            <a:tailEnd len="sm" w="sm" type="none"/>
          </a:ln>
        </p:spPr>
      </p:pic>
      <p:pic>
        <p:nvPicPr>
          <p:cNvPr id="363" name="Google Shape;363;p57"/>
          <p:cNvPicPr preferRelativeResize="0"/>
          <p:nvPr/>
        </p:nvPicPr>
        <p:blipFill rotWithShape="1">
          <a:blip r:embed="rId5">
            <a:alphaModFix/>
          </a:blip>
          <a:srcRect b="6751" l="0" r="0" t="0"/>
          <a:stretch/>
        </p:blipFill>
        <p:spPr>
          <a:xfrm>
            <a:off x="3042350" y="4053525"/>
            <a:ext cx="920876" cy="1015550"/>
          </a:xfrm>
          <a:prstGeom prst="rect">
            <a:avLst/>
          </a:prstGeom>
          <a:noFill/>
          <a:ln cap="flat" cmpd="sng" w="9525">
            <a:solidFill>
              <a:srgbClr val="333333"/>
            </a:solidFill>
            <a:prstDash val="solid"/>
            <a:round/>
            <a:headEnd len="sm" w="sm" type="none"/>
            <a:tailEnd len="sm" w="sm" type="none"/>
          </a:ln>
        </p:spPr>
      </p:pic>
      <p:pic>
        <p:nvPicPr>
          <p:cNvPr id="364" name="Google Shape;364;p57"/>
          <p:cNvPicPr preferRelativeResize="0"/>
          <p:nvPr/>
        </p:nvPicPr>
        <p:blipFill rotWithShape="1">
          <a:blip r:embed="rId3">
            <a:alphaModFix/>
          </a:blip>
          <a:srcRect b="8240" l="0" r="0" t="0"/>
          <a:stretch/>
        </p:blipFill>
        <p:spPr>
          <a:xfrm>
            <a:off x="4468725" y="1869100"/>
            <a:ext cx="920875" cy="978575"/>
          </a:xfrm>
          <a:prstGeom prst="rect">
            <a:avLst/>
          </a:prstGeom>
          <a:noFill/>
          <a:ln cap="flat" cmpd="sng" w="9525">
            <a:solidFill>
              <a:srgbClr val="000000"/>
            </a:solidFill>
            <a:prstDash val="solid"/>
            <a:round/>
            <a:headEnd len="sm" w="sm" type="none"/>
            <a:tailEnd len="sm" w="sm" type="none"/>
          </a:ln>
        </p:spPr>
      </p:pic>
      <p:pic>
        <p:nvPicPr>
          <p:cNvPr id="365" name="Google Shape;365;p57"/>
          <p:cNvPicPr preferRelativeResize="0"/>
          <p:nvPr/>
        </p:nvPicPr>
        <p:blipFill rotWithShape="1">
          <a:blip r:embed="rId4">
            <a:alphaModFix/>
          </a:blip>
          <a:srcRect b="0" l="59167" r="5956" t="60290"/>
          <a:stretch/>
        </p:blipFill>
        <p:spPr>
          <a:xfrm>
            <a:off x="5486950" y="1863800"/>
            <a:ext cx="920851" cy="978575"/>
          </a:xfrm>
          <a:prstGeom prst="rect">
            <a:avLst/>
          </a:prstGeom>
          <a:noFill/>
          <a:ln cap="flat" cmpd="sng" w="9525">
            <a:solidFill>
              <a:srgbClr val="000000"/>
            </a:solidFill>
            <a:prstDash val="solid"/>
            <a:round/>
            <a:headEnd len="sm" w="sm" type="none"/>
            <a:tailEnd len="sm" w="sm" type="none"/>
          </a:ln>
        </p:spPr>
      </p:pic>
      <p:pic>
        <p:nvPicPr>
          <p:cNvPr id="366" name="Google Shape;366;p57"/>
          <p:cNvPicPr preferRelativeResize="0"/>
          <p:nvPr/>
        </p:nvPicPr>
        <p:blipFill rotWithShape="1">
          <a:blip r:embed="rId3">
            <a:alphaModFix/>
          </a:blip>
          <a:srcRect b="8240" l="0" r="0" t="0"/>
          <a:stretch/>
        </p:blipFill>
        <p:spPr>
          <a:xfrm>
            <a:off x="4468725" y="2987750"/>
            <a:ext cx="920875" cy="929225"/>
          </a:xfrm>
          <a:prstGeom prst="rect">
            <a:avLst/>
          </a:prstGeom>
          <a:noFill/>
          <a:ln cap="flat" cmpd="sng" w="9525">
            <a:solidFill>
              <a:srgbClr val="000000"/>
            </a:solidFill>
            <a:prstDash val="solid"/>
            <a:round/>
            <a:headEnd len="sm" w="sm" type="none"/>
            <a:tailEnd len="sm" w="sm" type="none"/>
          </a:ln>
        </p:spPr>
      </p:pic>
      <p:pic>
        <p:nvPicPr>
          <p:cNvPr id="367" name="Google Shape;367;p57"/>
          <p:cNvPicPr preferRelativeResize="0"/>
          <p:nvPr/>
        </p:nvPicPr>
        <p:blipFill rotWithShape="1">
          <a:blip r:embed="rId5">
            <a:alphaModFix/>
          </a:blip>
          <a:srcRect b="6751" l="0" r="0" t="0"/>
          <a:stretch/>
        </p:blipFill>
        <p:spPr>
          <a:xfrm>
            <a:off x="5486950" y="2987750"/>
            <a:ext cx="920876" cy="929224"/>
          </a:xfrm>
          <a:prstGeom prst="rect">
            <a:avLst/>
          </a:prstGeom>
          <a:noFill/>
          <a:ln cap="flat" cmpd="sng" w="9525">
            <a:solidFill>
              <a:srgbClr val="333333"/>
            </a:solidFill>
            <a:prstDash val="solid"/>
            <a:round/>
            <a:headEnd len="sm" w="sm" type="none"/>
            <a:tailEnd len="sm" w="sm" type="none"/>
          </a:ln>
        </p:spPr>
      </p:pic>
      <p:pic>
        <p:nvPicPr>
          <p:cNvPr id="368" name="Google Shape;368;p57"/>
          <p:cNvPicPr preferRelativeResize="0"/>
          <p:nvPr/>
        </p:nvPicPr>
        <p:blipFill rotWithShape="1">
          <a:blip r:embed="rId5">
            <a:alphaModFix/>
          </a:blip>
          <a:srcRect b="6751" l="0" r="0" t="0"/>
          <a:stretch/>
        </p:blipFill>
        <p:spPr>
          <a:xfrm>
            <a:off x="4468725" y="4058825"/>
            <a:ext cx="920876" cy="1015550"/>
          </a:xfrm>
          <a:prstGeom prst="rect">
            <a:avLst/>
          </a:prstGeom>
          <a:noFill/>
          <a:ln cap="flat" cmpd="sng" w="9525">
            <a:solidFill>
              <a:srgbClr val="333333"/>
            </a:solidFill>
            <a:prstDash val="solid"/>
            <a:round/>
            <a:headEnd len="sm" w="sm" type="none"/>
            <a:tailEnd len="sm" w="sm" type="none"/>
          </a:ln>
        </p:spPr>
      </p:pic>
      <p:pic>
        <p:nvPicPr>
          <p:cNvPr id="369" name="Google Shape;369;p57"/>
          <p:cNvPicPr preferRelativeResize="0"/>
          <p:nvPr/>
        </p:nvPicPr>
        <p:blipFill rotWithShape="1">
          <a:blip r:embed="rId4">
            <a:alphaModFix/>
          </a:blip>
          <a:srcRect b="0" l="59167" r="5956" t="60290"/>
          <a:stretch/>
        </p:blipFill>
        <p:spPr>
          <a:xfrm>
            <a:off x="5486950" y="4058825"/>
            <a:ext cx="920851" cy="1015550"/>
          </a:xfrm>
          <a:prstGeom prst="rect">
            <a:avLst/>
          </a:prstGeom>
          <a:noFill/>
          <a:ln cap="flat" cmpd="sng" w="9525">
            <a:solidFill>
              <a:srgbClr val="000000"/>
            </a:solidFill>
            <a:prstDash val="solid"/>
            <a:round/>
            <a:headEnd len="sm" w="sm" type="none"/>
            <a:tailEnd len="sm" w="sm" type="none"/>
          </a:ln>
        </p:spPr>
      </p:pic>
      <p:pic>
        <p:nvPicPr>
          <p:cNvPr id="370" name="Google Shape;370;p57"/>
          <p:cNvPicPr preferRelativeResize="0"/>
          <p:nvPr/>
        </p:nvPicPr>
        <p:blipFill rotWithShape="1">
          <a:blip r:embed="rId3">
            <a:alphaModFix/>
          </a:blip>
          <a:srcRect b="8240" l="0" r="0" t="0"/>
          <a:stretch/>
        </p:blipFill>
        <p:spPr>
          <a:xfrm>
            <a:off x="7008225" y="1861599"/>
            <a:ext cx="920875" cy="978575"/>
          </a:xfrm>
          <a:prstGeom prst="rect">
            <a:avLst/>
          </a:prstGeom>
          <a:noFill/>
          <a:ln cap="flat" cmpd="sng" w="9525">
            <a:solidFill>
              <a:srgbClr val="000000"/>
            </a:solidFill>
            <a:prstDash val="solid"/>
            <a:round/>
            <a:headEnd len="sm" w="sm" type="none"/>
            <a:tailEnd len="sm" w="sm" type="none"/>
          </a:ln>
        </p:spPr>
      </p:pic>
      <p:pic>
        <p:nvPicPr>
          <p:cNvPr id="371" name="Google Shape;371;p57"/>
          <p:cNvPicPr preferRelativeResize="0"/>
          <p:nvPr/>
        </p:nvPicPr>
        <p:blipFill rotWithShape="1">
          <a:blip r:embed="rId5">
            <a:alphaModFix/>
          </a:blip>
          <a:srcRect b="6751" l="0" r="0" t="0"/>
          <a:stretch/>
        </p:blipFill>
        <p:spPr>
          <a:xfrm>
            <a:off x="8026450" y="1861599"/>
            <a:ext cx="920876" cy="978575"/>
          </a:xfrm>
          <a:prstGeom prst="rect">
            <a:avLst/>
          </a:prstGeom>
          <a:noFill/>
          <a:ln cap="flat" cmpd="sng" w="9525">
            <a:solidFill>
              <a:srgbClr val="333333"/>
            </a:solidFill>
            <a:prstDash val="solid"/>
            <a:round/>
            <a:headEnd len="sm" w="sm" type="none"/>
            <a:tailEnd len="sm" w="sm" type="none"/>
          </a:ln>
        </p:spPr>
      </p:pic>
      <p:pic>
        <p:nvPicPr>
          <p:cNvPr id="372" name="Google Shape;372;p57"/>
          <p:cNvPicPr preferRelativeResize="0"/>
          <p:nvPr/>
        </p:nvPicPr>
        <p:blipFill rotWithShape="1">
          <a:blip r:embed="rId3">
            <a:alphaModFix/>
          </a:blip>
          <a:srcRect b="8240" l="0" r="0" t="0"/>
          <a:stretch/>
        </p:blipFill>
        <p:spPr>
          <a:xfrm>
            <a:off x="7008225" y="2974950"/>
            <a:ext cx="920875" cy="929225"/>
          </a:xfrm>
          <a:prstGeom prst="rect">
            <a:avLst/>
          </a:prstGeom>
          <a:noFill/>
          <a:ln cap="flat" cmpd="sng" w="9525">
            <a:solidFill>
              <a:srgbClr val="000000"/>
            </a:solidFill>
            <a:prstDash val="solid"/>
            <a:round/>
            <a:headEnd len="sm" w="sm" type="none"/>
            <a:tailEnd len="sm" w="sm" type="none"/>
          </a:ln>
        </p:spPr>
      </p:pic>
      <p:pic>
        <p:nvPicPr>
          <p:cNvPr id="373" name="Google Shape;373;p57"/>
          <p:cNvPicPr preferRelativeResize="0"/>
          <p:nvPr/>
        </p:nvPicPr>
        <p:blipFill rotWithShape="1">
          <a:blip r:embed="rId4">
            <a:alphaModFix/>
          </a:blip>
          <a:srcRect b="0" l="59167" r="5956" t="60290"/>
          <a:stretch/>
        </p:blipFill>
        <p:spPr>
          <a:xfrm>
            <a:off x="8026450" y="2974925"/>
            <a:ext cx="920874" cy="929225"/>
          </a:xfrm>
          <a:prstGeom prst="rect">
            <a:avLst/>
          </a:prstGeom>
          <a:noFill/>
          <a:ln cap="flat" cmpd="sng" w="9525">
            <a:solidFill>
              <a:srgbClr val="000000"/>
            </a:solidFill>
            <a:prstDash val="solid"/>
            <a:round/>
            <a:headEnd len="sm" w="sm" type="none"/>
            <a:tailEnd len="sm" w="sm" type="none"/>
          </a:ln>
        </p:spPr>
      </p:pic>
      <p:pic>
        <p:nvPicPr>
          <p:cNvPr id="374" name="Google Shape;374;p57"/>
          <p:cNvPicPr preferRelativeResize="0"/>
          <p:nvPr/>
        </p:nvPicPr>
        <p:blipFill rotWithShape="1">
          <a:blip r:embed="rId3">
            <a:alphaModFix/>
          </a:blip>
          <a:srcRect b="8240" l="0" r="0" t="0"/>
          <a:stretch/>
        </p:blipFill>
        <p:spPr>
          <a:xfrm>
            <a:off x="7008225" y="4038074"/>
            <a:ext cx="920875" cy="1015550"/>
          </a:xfrm>
          <a:prstGeom prst="rect">
            <a:avLst/>
          </a:prstGeom>
          <a:noFill/>
          <a:ln cap="flat" cmpd="sng" w="9525">
            <a:solidFill>
              <a:srgbClr val="000000"/>
            </a:solidFill>
            <a:prstDash val="solid"/>
            <a:round/>
            <a:headEnd len="sm" w="sm" type="none"/>
            <a:tailEnd len="sm" w="sm" type="none"/>
          </a:ln>
        </p:spPr>
      </p:pic>
      <p:pic>
        <p:nvPicPr>
          <p:cNvPr id="375" name="Google Shape;375;p57"/>
          <p:cNvPicPr preferRelativeResize="0"/>
          <p:nvPr/>
        </p:nvPicPr>
        <p:blipFill rotWithShape="1">
          <a:blip r:embed="rId4">
            <a:alphaModFix/>
          </a:blip>
          <a:srcRect b="0" l="59167" r="5956" t="60290"/>
          <a:stretch/>
        </p:blipFill>
        <p:spPr>
          <a:xfrm>
            <a:off x="8026450" y="4040701"/>
            <a:ext cx="920874" cy="1015550"/>
          </a:xfrm>
          <a:prstGeom prst="rect">
            <a:avLst/>
          </a:prstGeom>
          <a:noFill/>
          <a:ln cap="flat" cmpd="sng" w="9525">
            <a:solidFill>
              <a:srgbClr val="000000"/>
            </a:solidFill>
            <a:prstDash val="solid"/>
            <a:round/>
            <a:headEnd len="sm" w="sm" type="none"/>
            <a:tailEnd len="sm" w="sm" type="none"/>
          </a:ln>
        </p:spPr>
      </p:pic>
      <p:cxnSp>
        <p:nvCxnSpPr>
          <p:cNvPr id="376" name="Google Shape;376;p57"/>
          <p:cNvCxnSpPr/>
          <p:nvPr/>
        </p:nvCxnSpPr>
        <p:spPr>
          <a:xfrm>
            <a:off x="1617175" y="1759425"/>
            <a:ext cx="15000" cy="3399000"/>
          </a:xfrm>
          <a:prstGeom prst="straightConnector1">
            <a:avLst/>
          </a:prstGeom>
          <a:noFill/>
          <a:ln cap="flat" cmpd="sng" w="28575">
            <a:solidFill>
              <a:schemeClr val="dk1"/>
            </a:solidFill>
            <a:prstDash val="solid"/>
            <a:round/>
            <a:headEnd len="med" w="med" type="none"/>
            <a:tailEnd len="med" w="med" type="none"/>
          </a:ln>
        </p:spPr>
      </p:cxnSp>
      <p:cxnSp>
        <p:nvCxnSpPr>
          <p:cNvPr id="377" name="Google Shape;377;p57"/>
          <p:cNvCxnSpPr/>
          <p:nvPr/>
        </p:nvCxnSpPr>
        <p:spPr>
          <a:xfrm>
            <a:off x="6724775" y="1759438"/>
            <a:ext cx="15000" cy="3399000"/>
          </a:xfrm>
          <a:prstGeom prst="straightConnector1">
            <a:avLst/>
          </a:prstGeom>
          <a:noFill/>
          <a:ln cap="flat" cmpd="sng" w="28575">
            <a:solidFill>
              <a:schemeClr val="dk1"/>
            </a:solidFill>
            <a:prstDash val="solid"/>
            <a:round/>
            <a:headEnd len="med" w="med" type="none"/>
            <a:tailEnd len="med" w="med" type="none"/>
          </a:ln>
        </p:spPr>
      </p:cxnSp>
      <p:cxnSp>
        <p:nvCxnSpPr>
          <p:cNvPr id="378" name="Google Shape;378;p57"/>
          <p:cNvCxnSpPr/>
          <p:nvPr/>
        </p:nvCxnSpPr>
        <p:spPr>
          <a:xfrm>
            <a:off x="4208463" y="1772225"/>
            <a:ext cx="15000" cy="3399000"/>
          </a:xfrm>
          <a:prstGeom prst="straightConnector1">
            <a:avLst/>
          </a:prstGeom>
          <a:noFill/>
          <a:ln cap="flat" cmpd="sng" w="28575">
            <a:solidFill>
              <a:schemeClr val="dk1"/>
            </a:solidFill>
            <a:prstDash val="solid"/>
            <a:round/>
            <a:headEnd len="med" w="med" type="none"/>
            <a:tailEnd len="med" w="med" type="none"/>
          </a:ln>
        </p:spPr>
      </p:cxnSp>
      <p:cxnSp>
        <p:nvCxnSpPr>
          <p:cNvPr id="379" name="Google Shape;379;p57"/>
          <p:cNvCxnSpPr/>
          <p:nvPr/>
        </p:nvCxnSpPr>
        <p:spPr>
          <a:xfrm>
            <a:off x="-7475" y="2919900"/>
            <a:ext cx="9149100" cy="0"/>
          </a:xfrm>
          <a:prstGeom prst="straightConnector1">
            <a:avLst/>
          </a:prstGeom>
          <a:noFill/>
          <a:ln cap="flat" cmpd="sng" w="28575">
            <a:solidFill>
              <a:schemeClr val="dk1"/>
            </a:solidFill>
            <a:prstDash val="solid"/>
            <a:round/>
            <a:headEnd len="med" w="med" type="none"/>
            <a:tailEnd len="med" w="med" type="none"/>
          </a:ln>
        </p:spPr>
      </p:cxnSp>
      <p:cxnSp>
        <p:nvCxnSpPr>
          <p:cNvPr id="380" name="Google Shape;380;p57"/>
          <p:cNvCxnSpPr/>
          <p:nvPr/>
        </p:nvCxnSpPr>
        <p:spPr>
          <a:xfrm>
            <a:off x="18900" y="3985700"/>
            <a:ext cx="9149100" cy="0"/>
          </a:xfrm>
          <a:prstGeom prst="straightConnector1">
            <a:avLst/>
          </a:prstGeom>
          <a:noFill/>
          <a:ln cap="flat" cmpd="sng" w="28575">
            <a:solidFill>
              <a:schemeClr val="dk1"/>
            </a:solidFill>
            <a:prstDash val="solid"/>
            <a:round/>
            <a:headEnd len="med" w="med" type="none"/>
            <a:tailEnd len="med" w="med" type="none"/>
          </a:ln>
        </p:spPr>
      </p:cxnSp>
      <p:sp>
        <p:nvSpPr>
          <p:cNvPr id="381" name="Google Shape;381;p57"/>
          <p:cNvSpPr/>
          <p:nvPr/>
        </p:nvSpPr>
        <p:spPr>
          <a:xfrm rot="-2700000">
            <a:off x="2987317" y="1892088"/>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7"/>
          <p:cNvSpPr/>
          <p:nvPr/>
        </p:nvSpPr>
        <p:spPr>
          <a:xfrm rot="-2700000">
            <a:off x="2987317" y="4021013"/>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7"/>
          <p:cNvSpPr/>
          <p:nvPr/>
        </p:nvSpPr>
        <p:spPr>
          <a:xfrm rot="-2700000">
            <a:off x="1969079" y="2957875"/>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7"/>
          <p:cNvSpPr/>
          <p:nvPr/>
        </p:nvSpPr>
        <p:spPr>
          <a:xfrm rot="-2700000">
            <a:off x="4448592" y="1842400"/>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7"/>
          <p:cNvSpPr/>
          <p:nvPr/>
        </p:nvSpPr>
        <p:spPr>
          <a:xfrm rot="-2700000">
            <a:off x="5408579" y="4028513"/>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7"/>
          <p:cNvSpPr/>
          <p:nvPr/>
        </p:nvSpPr>
        <p:spPr>
          <a:xfrm rot="-2700000">
            <a:off x="4407629" y="2893200"/>
            <a:ext cx="1030962" cy="1002112"/>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Closeup from the side of a hand pushing a knob on an audio mixer" id="391" name="Google Shape;391;p58"/>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392" name="Google Shape;392;p58"/>
          <p:cNvSpPr txBox="1"/>
          <p:nvPr>
            <p:ph type="title"/>
          </p:nvPr>
        </p:nvSpPr>
        <p:spPr>
          <a:xfrm>
            <a:off x="53250" y="2043925"/>
            <a:ext cx="4469700" cy="8157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0"/>
              </a:spcAft>
              <a:buSzPts val="4200"/>
              <a:buNone/>
            </a:pPr>
            <a:r>
              <a:rPr b="1" lang="en" sz="4100">
                <a:solidFill>
                  <a:schemeClr val="lt1"/>
                </a:solidFill>
              </a:rPr>
              <a:t>6.METHODOLOGY</a:t>
            </a:r>
            <a:endParaRPr b="1" sz="4100">
              <a:solidFill>
                <a:schemeClr val="lt1"/>
              </a:solidFill>
            </a:endParaRPr>
          </a:p>
        </p:txBody>
      </p:sp>
      <p:sp>
        <p:nvSpPr>
          <p:cNvPr id="393" name="Google Shape;393;p58"/>
          <p:cNvSpPr txBox="1"/>
          <p:nvPr>
            <p:ph idx="2" type="body"/>
          </p:nvPr>
        </p:nvSpPr>
        <p:spPr>
          <a:xfrm>
            <a:off x="4572000" y="167575"/>
            <a:ext cx="4558500" cy="45684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SzPts val="1800"/>
              <a:buNone/>
            </a:pPr>
            <a:r>
              <a:rPr b="1" lang="en" sz="2400">
                <a:solidFill>
                  <a:schemeClr val="accent6"/>
                </a:solidFill>
              </a:rPr>
              <a:t>6.1.</a:t>
            </a:r>
            <a:r>
              <a:rPr b="1" lang="en" sz="2400"/>
              <a:t> </a:t>
            </a:r>
            <a:r>
              <a:rPr lang="en" sz="2400"/>
              <a:t>MIGRATING BIRD OPTIMISATION ALGORITHM</a:t>
            </a:r>
            <a:endParaRPr b="1" sz="2400">
              <a:solidFill>
                <a:schemeClr val="accent6"/>
              </a:solidFill>
            </a:endParaRPr>
          </a:p>
          <a:p>
            <a:pPr indent="0" lvl="0" marL="0" rtl="0" algn="l">
              <a:lnSpc>
                <a:spcPct val="115000"/>
              </a:lnSpc>
              <a:spcBef>
                <a:spcPts val="1600"/>
              </a:spcBef>
              <a:spcAft>
                <a:spcPts val="0"/>
              </a:spcAft>
              <a:buSzPts val="1800"/>
              <a:buNone/>
            </a:pPr>
            <a:r>
              <a:rPr b="1" lang="en" sz="2400">
                <a:solidFill>
                  <a:schemeClr val="accent6"/>
                </a:solidFill>
              </a:rPr>
              <a:t>6.2.</a:t>
            </a:r>
            <a:r>
              <a:rPr b="1" lang="en" sz="2400"/>
              <a:t> </a:t>
            </a:r>
            <a:r>
              <a:rPr lang="en" sz="2400"/>
              <a:t>ARCHIMEDES OPTIMISATION ALGORITHM</a:t>
            </a:r>
            <a:endParaRPr sz="2400"/>
          </a:p>
          <a:p>
            <a:pPr indent="0" lvl="0" marL="0" rtl="0" algn="l">
              <a:lnSpc>
                <a:spcPct val="115000"/>
              </a:lnSpc>
              <a:spcBef>
                <a:spcPts val="1600"/>
              </a:spcBef>
              <a:spcAft>
                <a:spcPts val="0"/>
              </a:spcAft>
              <a:buSzPts val="1800"/>
              <a:buNone/>
            </a:pPr>
            <a:r>
              <a:rPr b="1" lang="en" sz="2400">
                <a:solidFill>
                  <a:schemeClr val="accent6"/>
                </a:solidFill>
              </a:rPr>
              <a:t>6.3.</a:t>
            </a:r>
            <a:r>
              <a:rPr b="1" lang="en" sz="2400"/>
              <a:t> </a:t>
            </a:r>
            <a:r>
              <a:rPr lang="en" sz="2400"/>
              <a:t>HYBRIDISATION FOR ALGORITHMS</a:t>
            </a:r>
            <a:endParaRPr sz="2400"/>
          </a:p>
          <a:p>
            <a:pPr indent="0" lvl="0" marL="0" rtl="0" algn="l">
              <a:spcBef>
                <a:spcPts val="1600"/>
              </a:spcBef>
              <a:spcAft>
                <a:spcPts val="1600"/>
              </a:spcAft>
              <a:buSzPts val="1800"/>
              <a:buNone/>
            </a:pPr>
            <a:r>
              <a:rPr b="1" lang="en" sz="2400">
                <a:solidFill>
                  <a:schemeClr val="accent6"/>
                </a:solidFill>
              </a:rPr>
              <a:t>6</a:t>
            </a:r>
            <a:r>
              <a:rPr b="1" lang="en" sz="2400">
                <a:solidFill>
                  <a:schemeClr val="accent6"/>
                </a:solidFill>
              </a:rPr>
              <a:t>.4.</a:t>
            </a:r>
            <a:r>
              <a:rPr b="1" lang="en" sz="2400"/>
              <a:t> </a:t>
            </a:r>
            <a:r>
              <a:rPr lang="en" sz="2400"/>
              <a:t>USING PERFORMANCE INDICATORS FOR COMPARISON OF ALGORITHMS</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646125" y="0"/>
            <a:ext cx="2610600" cy="16623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GENERAL FLOW OF MBO</a:t>
            </a:r>
            <a:endParaRPr/>
          </a:p>
        </p:txBody>
      </p:sp>
      <p:pic>
        <p:nvPicPr>
          <p:cNvPr id="399" name="Google Shape;399;p59"/>
          <p:cNvPicPr preferRelativeResize="0"/>
          <p:nvPr/>
        </p:nvPicPr>
        <p:blipFill rotWithShape="1">
          <a:blip r:embed="rId3">
            <a:alphaModFix/>
          </a:blip>
          <a:srcRect b="0" l="0" r="0" t="3203"/>
          <a:stretch/>
        </p:blipFill>
        <p:spPr>
          <a:xfrm>
            <a:off x="4023150" y="0"/>
            <a:ext cx="5120850" cy="5143500"/>
          </a:xfrm>
          <a:prstGeom prst="rect">
            <a:avLst/>
          </a:prstGeom>
          <a:noFill/>
          <a:ln>
            <a:noFill/>
          </a:ln>
        </p:spPr>
      </p:pic>
      <p:pic>
        <p:nvPicPr>
          <p:cNvPr id="400" name="Google Shape;400;p59"/>
          <p:cNvPicPr preferRelativeResize="0"/>
          <p:nvPr/>
        </p:nvPicPr>
        <p:blipFill>
          <a:blip r:embed="rId4">
            <a:alphaModFix/>
          </a:blip>
          <a:stretch>
            <a:fillRect/>
          </a:stretch>
        </p:blipFill>
        <p:spPr>
          <a:xfrm>
            <a:off x="92500" y="1774400"/>
            <a:ext cx="3870750" cy="3279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0"/>
          <p:cNvSpPr txBox="1"/>
          <p:nvPr>
            <p:ph type="title"/>
          </p:nvPr>
        </p:nvSpPr>
        <p:spPr>
          <a:xfrm>
            <a:off x="98250" y="16350"/>
            <a:ext cx="8826600" cy="554100"/>
          </a:xfrm>
          <a:prstGeom prst="rect">
            <a:avLst/>
          </a:prstGeom>
        </p:spPr>
        <p:txBody>
          <a:bodyPr anchorCtr="0" anchor="ctr" bIns="91425" lIns="91425" spcFirstLastPara="1" rIns="91425" wrap="square" tIns="91425">
            <a:spAutoFit/>
          </a:bodyPr>
          <a:lstStyle/>
          <a:p>
            <a:pPr indent="-381000" lvl="0" marL="457200" rtl="0" algn="l">
              <a:spcBef>
                <a:spcPts val="0"/>
              </a:spcBef>
              <a:spcAft>
                <a:spcPts val="0"/>
              </a:spcAft>
              <a:buSzPts val="2400"/>
              <a:buAutoNum type="arabicPeriod"/>
            </a:pPr>
            <a:r>
              <a:rPr b="1" lang="en" sz="2400"/>
              <a:t>LEADER IMPROVEMENT</a:t>
            </a:r>
            <a:endParaRPr b="1" sz="2400"/>
          </a:p>
        </p:txBody>
      </p:sp>
      <p:sp>
        <p:nvSpPr>
          <p:cNvPr id="406" name="Google Shape;406;p60"/>
          <p:cNvSpPr txBox="1"/>
          <p:nvPr>
            <p:ph idx="4294967295" type="body"/>
          </p:nvPr>
        </p:nvSpPr>
        <p:spPr>
          <a:xfrm>
            <a:off x="769800" y="2398625"/>
            <a:ext cx="7604400" cy="2373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33333"/>
                </a:solidFill>
              </a:rPr>
              <a:t>First the leader is found using NDS(non dominated sorting) &amp; CD (crowding distance) - similar to PSO’S g_best.</a:t>
            </a:r>
            <a:endParaRPr>
              <a:solidFill>
                <a:srgbClr val="333333"/>
              </a:solidFill>
            </a:endParaRPr>
          </a:p>
          <a:p>
            <a:pPr indent="0" lvl="0" marL="0" rtl="0" algn="l">
              <a:spcBef>
                <a:spcPts val="0"/>
              </a:spcBef>
              <a:spcAft>
                <a:spcPts val="0"/>
              </a:spcAft>
              <a:buNone/>
            </a:pPr>
            <a:r>
              <a:rPr lang="en">
                <a:solidFill>
                  <a:srgbClr val="333333"/>
                </a:solidFill>
              </a:rPr>
              <a:t>To obtain neighbour solutions, two methods are proposed. They are,</a:t>
            </a:r>
            <a:endParaRPr>
              <a:solidFill>
                <a:srgbClr val="333333"/>
              </a:solidFill>
            </a:endParaRPr>
          </a:p>
          <a:p>
            <a:pPr indent="-342900" lvl="0" marL="914400" rtl="0" algn="l">
              <a:spcBef>
                <a:spcPts val="0"/>
              </a:spcBef>
              <a:spcAft>
                <a:spcPts val="0"/>
              </a:spcAft>
              <a:buClr>
                <a:srgbClr val="333333"/>
              </a:buClr>
              <a:buSzPts val="1800"/>
              <a:buAutoNum type="arabicPeriod"/>
            </a:pPr>
            <a:r>
              <a:rPr lang="en">
                <a:solidFill>
                  <a:srgbClr val="333333"/>
                </a:solidFill>
              </a:rPr>
              <a:t>By changing the task sequence (k/3)</a:t>
            </a:r>
            <a:endParaRPr>
              <a:solidFill>
                <a:srgbClr val="333333"/>
              </a:solidFill>
            </a:endParaRPr>
          </a:p>
          <a:p>
            <a:pPr indent="-342900" lvl="0" marL="914400" rtl="0" algn="l">
              <a:spcBef>
                <a:spcPts val="0"/>
              </a:spcBef>
              <a:spcAft>
                <a:spcPts val="0"/>
              </a:spcAft>
              <a:buClr>
                <a:srgbClr val="333333"/>
              </a:buClr>
              <a:buSzPts val="1800"/>
              <a:buAutoNum type="arabicPeriod"/>
            </a:pPr>
            <a:r>
              <a:rPr lang="en">
                <a:solidFill>
                  <a:srgbClr val="333333"/>
                </a:solidFill>
              </a:rPr>
              <a:t>By changing the process alternative sequence (k/3)</a:t>
            </a:r>
            <a:endParaRPr>
              <a:solidFill>
                <a:srgbClr val="333333"/>
              </a:solidFill>
            </a:endParaRPr>
          </a:p>
          <a:p>
            <a:pPr indent="-342900" lvl="0" marL="914400" rtl="0" algn="l">
              <a:spcBef>
                <a:spcPts val="0"/>
              </a:spcBef>
              <a:spcAft>
                <a:spcPts val="0"/>
              </a:spcAft>
              <a:buClr>
                <a:srgbClr val="333333"/>
              </a:buClr>
              <a:buSzPts val="1800"/>
              <a:buAutoNum type="arabicPeriod"/>
            </a:pPr>
            <a:r>
              <a:rPr lang="en">
                <a:solidFill>
                  <a:srgbClr val="333333"/>
                </a:solidFill>
              </a:rPr>
              <a:t>By changing both (k/3)</a:t>
            </a:r>
            <a:endParaRPr>
              <a:solidFill>
                <a:srgbClr val="333333"/>
              </a:solidFill>
            </a:endParaRPr>
          </a:p>
          <a:p>
            <a:pPr indent="0" lvl="0" marL="0" rtl="0" algn="l">
              <a:spcBef>
                <a:spcPts val="0"/>
              </a:spcBef>
              <a:spcAft>
                <a:spcPts val="0"/>
              </a:spcAft>
              <a:buNone/>
            </a:pPr>
            <a:r>
              <a:rPr lang="en">
                <a:solidFill>
                  <a:schemeClr val="dk1"/>
                </a:solidFill>
              </a:rPr>
              <a:t>This k is fixed as, k = 10%-20% of the population size.</a:t>
            </a:r>
            <a:endParaRPr>
              <a:solidFill>
                <a:schemeClr val="dk1"/>
              </a:solidFill>
            </a:endParaRPr>
          </a:p>
        </p:txBody>
      </p:sp>
      <p:pic>
        <p:nvPicPr>
          <p:cNvPr id="407" name="Google Shape;407;p60"/>
          <p:cNvPicPr preferRelativeResize="0"/>
          <p:nvPr/>
        </p:nvPicPr>
        <p:blipFill>
          <a:blip r:embed="rId3">
            <a:alphaModFix/>
          </a:blip>
          <a:stretch>
            <a:fillRect/>
          </a:stretch>
        </p:blipFill>
        <p:spPr>
          <a:xfrm>
            <a:off x="235838" y="803050"/>
            <a:ext cx="6186674" cy="1228725"/>
          </a:xfrm>
          <a:prstGeom prst="rect">
            <a:avLst/>
          </a:prstGeom>
          <a:noFill/>
          <a:ln cap="flat" cmpd="sng" w="9525">
            <a:solidFill>
              <a:srgbClr val="333333"/>
            </a:solidFill>
            <a:prstDash val="solid"/>
            <a:round/>
            <a:headEnd len="sm" w="sm" type="none"/>
            <a:tailEnd len="sm" w="sm" type="none"/>
          </a:ln>
        </p:spPr>
      </p:pic>
      <p:pic>
        <p:nvPicPr>
          <p:cNvPr id="408" name="Google Shape;408;p60"/>
          <p:cNvPicPr preferRelativeResize="0"/>
          <p:nvPr/>
        </p:nvPicPr>
        <p:blipFill rotWithShape="1">
          <a:blip r:embed="rId4">
            <a:alphaModFix/>
          </a:blip>
          <a:srcRect b="9710" l="0" r="0" t="3747"/>
          <a:stretch/>
        </p:blipFill>
        <p:spPr>
          <a:xfrm>
            <a:off x="6542925" y="698413"/>
            <a:ext cx="2419350" cy="1632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1"/>
          <p:cNvSpPr txBox="1"/>
          <p:nvPr>
            <p:ph type="title"/>
          </p:nvPr>
        </p:nvSpPr>
        <p:spPr>
          <a:xfrm>
            <a:off x="98250" y="16350"/>
            <a:ext cx="88266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t>2. BLOCK IMPROVEMENT</a:t>
            </a:r>
            <a:endParaRPr b="1" sz="2400"/>
          </a:p>
        </p:txBody>
      </p:sp>
      <p:sp>
        <p:nvSpPr>
          <p:cNvPr id="414" name="Google Shape;414;p61"/>
          <p:cNvSpPr txBox="1"/>
          <p:nvPr>
            <p:ph idx="4294967295" type="body"/>
          </p:nvPr>
        </p:nvSpPr>
        <p:spPr>
          <a:xfrm>
            <a:off x="320600" y="2248875"/>
            <a:ext cx="7604400" cy="3010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33333"/>
                </a:solidFill>
              </a:rPr>
              <a:t>Each individual in the left and right just means that, solutions other than g_best.</a:t>
            </a:r>
            <a:endParaRPr>
              <a:solidFill>
                <a:srgbClr val="333333"/>
              </a:solidFill>
            </a:endParaRPr>
          </a:p>
          <a:p>
            <a:pPr indent="0" lvl="0" marL="0" rtl="0" algn="l">
              <a:spcBef>
                <a:spcPts val="0"/>
              </a:spcBef>
              <a:spcAft>
                <a:spcPts val="0"/>
              </a:spcAft>
              <a:buNone/>
            </a:pPr>
            <a:r>
              <a:rPr lang="en">
                <a:solidFill>
                  <a:srgbClr val="333333"/>
                </a:solidFill>
              </a:rPr>
              <a:t>To obtain neighbour solutions, same methods as mentioned before is used. They are,</a:t>
            </a:r>
            <a:endParaRPr>
              <a:solidFill>
                <a:srgbClr val="333333"/>
              </a:solidFill>
            </a:endParaRPr>
          </a:p>
          <a:p>
            <a:pPr indent="-342900" lvl="0" marL="914400" rtl="0" algn="l">
              <a:spcBef>
                <a:spcPts val="0"/>
              </a:spcBef>
              <a:spcAft>
                <a:spcPts val="0"/>
              </a:spcAft>
              <a:buClr>
                <a:srgbClr val="333333"/>
              </a:buClr>
              <a:buSzPts val="1800"/>
              <a:buAutoNum type="arabicPeriod"/>
            </a:pPr>
            <a:r>
              <a:rPr lang="en">
                <a:solidFill>
                  <a:srgbClr val="333333"/>
                </a:solidFill>
              </a:rPr>
              <a:t>By changing the task sequence ((k-x)/3)</a:t>
            </a:r>
            <a:endParaRPr>
              <a:solidFill>
                <a:srgbClr val="333333"/>
              </a:solidFill>
            </a:endParaRPr>
          </a:p>
          <a:p>
            <a:pPr indent="-342900" lvl="0" marL="914400" rtl="0" algn="l">
              <a:spcBef>
                <a:spcPts val="0"/>
              </a:spcBef>
              <a:spcAft>
                <a:spcPts val="0"/>
              </a:spcAft>
              <a:buClr>
                <a:srgbClr val="333333"/>
              </a:buClr>
              <a:buSzPts val="1800"/>
              <a:buAutoNum type="arabicPeriod"/>
            </a:pPr>
            <a:r>
              <a:rPr lang="en">
                <a:solidFill>
                  <a:srgbClr val="333333"/>
                </a:solidFill>
              </a:rPr>
              <a:t>By changing the process alternative sequence ((k-x)/3)</a:t>
            </a:r>
            <a:endParaRPr>
              <a:solidFill>
                <a:srgbClr val="333333"/>
              </a:solidFill>
            </a:endParaRPr>
          </a:p>
          <a:p>
            <a:pPr indent="-342900" lvl="0" marL="914400" rtl="0" algn="l">
              <a:spcBef>
                <a:spcPts val="0"/>
              </a:spcBef>
              <a:spcAft>
                <a:spcPts val="0"/>
              </a:spcAft>
              <a:buClr>
                <a:srgbClr val="333333"/>
              </a:buClr>
              <a:buSzPts val="1800"/>
              <a:buAutoNum type="arabicPeriod"/>
            </a:pPr>
            <a:r>
              <a:rPr lang="en">
                <a:solidFill>
                  <a:srgbClr val="333333"/>
                </a:solidFill>
              </a:rPr>
              <a:t>By changing both ((k-x)/3)</a:t>
            </a:r>
            <a:endParaRPr>
              <a:solidFill>
                <a:srgbClr val="333333"/>
              </a:solidFill>
            </a:endParaRPr>
          </a:p>
          <a:p>
            <a:pPr indent="0" lvl="0" marL="0" rtl="0" algn="l">
              <a:spcBef>
                <a:spcPts val="0"/>
              </a:spcBef>
              <a:spcAft>
                <a:spcPts val="0"/>
              </a:spcAft>
              <a:buNone/>
            </a:pPr>
            <a:r>
              <a:rPr lang="en">
                <a:solidFill>
                  <a:schemeClr val="dk1"/>
                </a:solidFill>
              </a:rPr>
              <a:t>This x here is fixed as any number less than k. Can be generated randomly or fixed.</a:t>
            </a:r>
            <a:endParaRPr>
              <a:solidFill>
                <a:schemeClr val="dk1"/>
              </a:solidFill>
            </a:endParaRPr>
          </a:p>
        </p:txBody>
      </p:sp>
      <p:pic>
        <p:nvPicPr>
          <p:cNvPr id="415" name="Google Shape;415;p61"/>
          <p:cNvPicPr preferRelativeResize="0"/>
          <p:nvPr/>
        </p:nvPicPr>
        <p:blipFill>
          <a:blip r:embed="rId3">
            <a:alphaModFix/>
          </a:blip>
          <a:stretch>
            <a:fillRect/>
          </a:stretch>
        </p:blipFill>
        <p:spPr>
          <a:xfrm>
            <a:off x="275050" y="781060"/>
            <a:ext cx="6153150" cy="1399475"/>
          </a:xfrm>
          <a:prstGeom prst="rect">
            <a:avLst/>
          </a:prstGeom>
          <a:noFill/>
          <a:ln cap="flat" cmpd="sng" w="9525">
            <a:solidFill>
              <a:srgbClr val="333333"/>
            </a:solidFill>
            <a:prstDash val="solid"/>
            <a:round/>
            <a:headEnd len="sm" w="sm" type="none"/>
            <a:tailEnd len="sm" w="sm" type="none"/>
          </a:ln>
        </p:spPr>
      </p:pic>
      <p:pic>
        <p:nvPicPr>
          <p:cNvPr id="416" name="Google Shape;416;p61"/>
          <p:cNvPicPr preferRelativeResize="0"/>
          <p:nvPr/>
        </p:nvPicPr>
        <p:blipFill rotWithShape="1">
          <a:blip r:embed="rId4">
            <a:alphaModFix/>
          </a:blip>
          <a:srcRect b="9710" l="0" r="0" t="3747"/>
          <a:stretch/>
        </p:blipFill>
        <p:spPr>
          <a:xfrm>
            <a:off x="6535475" y="651750"/>
            <a:ext cx="2419350" cy="1515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98250" y="16350"/>
            <a:ext cx="8826600" cy="4926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000"/>
              <a:t>CHANGING THE TASK SEQUENCE PROCESS ALTERNATIVES</a:t>
            </a:r>
            <a:endParaRPr b="1" sz="2000"/>
          </a:p>
        </p:txBody>
      </p:sp>
      <p:sp>
        <p:nvSpPr>
          <p:cNvPr id="422" name="Google Shape;422;p62"/>
          <p:cNvSpPr txBox="1"/>
          <p:nvPr>
            <p:ph idx="4294967295" type="body"/>
          </p:nvPr>
        </p:nvSpPr>
        <p:spPr>
          <a:xfrm>
            <a:off x="217125" y="745200"/>
            <a:ext cx="8260200" cy="43983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Clr>
                <a:srgbClr val="333333"/>
              </a:buClr>
              <a:buSzPts val="1500"/>
              <a:buChar char="●"/>
            </a:pPr>
            <a:r>
              <a:rPr lang="en" sz="1500">
                <a:solidFill>
                  <a:srgbClr val="333333"/>
                </a:solidFill>
              </a:rPr>
              <a:t>To change and find neighbor solutions of a particular solution,</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First a random number </a:t>
            </a:r>
            <a:r>
              <a:rPr b="1" lang="en" sz="1500">
                <a:solidFill>
                  <a:srgbClr val="333333"/>
                </a:solidFill>
              </a:rPr>
              <a:t>‘r’</a:t>
            </a:r>
            <a:r>
              <a:rPr lang="en" sz="1500">
                <a:solidFill>
                  <a:srgbClr val="333333"/>
                </a:solidFill>
              </a:rPr>
              <a:t> is generated between (1 - n), where n = no. of tasks</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Then the tasks in position (1 - r) are kept unchanged and the tasks from position (r+1 - n) are shuffled randomly such that precedence relation is followed. For example, (taking 11 tasks)</a:t>
            </a:r>
            <a:endParaRPr sz="1500">
              <a:solidFill>
                <a:srgbClr val="333333"/>
              </a:solidFill>
            </a:endParaRPr>
          </a:p>
          <a:p>
            <a:pPr indent="0" lvl="0" marL="1371600" rtl="0" algn="l">
              <a:spcBef>
                <a:spcPts val="0"/>
              </a:spcBef>
              <a:spcAft>
                <a:spcPts val="0"/>
              </a:spcAft>
              <a:buNone/>
            </a:pPr>
            <a:r>
              <a:rPr lang="en" sz="1500">
                <a:solidFill>
                  <a:srgbClr val="0000FF"/>
                </a:solidFill>
              </a:rPr>
              <a:t>BEFORE CHANGING - 1 3 4 7 8 2 6 9 5 11 10</a:t>
            </a:r>
            <a:endParaRPr sz="1500">
              <a:solidFill>
                <a:srgbClr val="0000FF"/>
              </a:solidFill>
            </a:endParaRPr>
          </a:p>
          <a:p>
            <a:pPr indent="0" lvl="0" marL="1371600" rtl="0" algn="l">
              <a:spcBef>
                <a:spcPts val="0"/>
              </a:spcBef>
              <a:spcAft>
                <a:spcPts val="0"/>
              </a:spcAft>
              <a:buNone/>
            </a:pPr>
            <a:r>
              <a:rPr lang="en" sz="1500">
                <a:solidFill>
                  <a:srgbClr val="0000FF"/>
                </a:solidFill>
              </a:rPr>
              <a:t>RANDOM NUMBER GENERATED ( r ) - 4</a:t>
            </a:r>
            <a:endParaRPr sz="1500">
              <a:solidFill>
                <a:srgbClr val="0000FF"/>
              </a:solidFill>
            </a:endParaRPr>
          </a:p>
          <a:p>
            <a:pPr indent="0" lvl="0" marL="1371600" rtl="0" algn="l">
              <a:spcBef>
                <a:spcPts val="0"/>
              </a:spcBef>
              <a:spcAft>
                <a:spcPts val="0"/>
              </a:spcAft>
              <a:buNone/>
            </a:pPr>
            <a:r>
              <a:rPr lang="en" sz="1500">
                <a:solidFill>
                  <a:srgbClr val="0000FF"/>
                </a:solidFill>
              </a:rPr>
              <a:t>AFTER CHANGING - 1 3 4 7 6 9 8 2 5 10 11</a:t>
            </a:r>
            <a:endParaRPr sz="1500">
              <a:solidFill>
                <a:srgbClr val="0000FF"/>
              </a:solidFill>
            </a:endParaRPr>
          </a:p>
          <a:p>
            <a:pPr indent="0" lvl="0" marL="0" rtl="0" algn="l">
              <a:spcBef>
                <a:spcPts val="0"/>
              </a:spcBef>
              <a:spcAft>
                <a:spcPts val="0"/>
              </a:spcAft>
              <a:buNone/>
            </a:pPr>
            <a:r>
              <a:t/>
            </a:r>
            <a:endParaRPr sz="1500">
              <a:solidFill>
                <a:schemeClr val="accent6"/>
              </a:solidFill>
            </a:endParaRPr>
          </a:p>
          <a:p>
            <a:pPr indent="-323850" lvl="0" marL="457200" rtl="0" algn="l">
              <a:spcBef>
                <a:spcPts val="0"/>
              </a:spcBef>
              <a:spcAft>
                <a:spcPts val="0"/>
              </a:spcAft>
              <a:buClr>
                <a:srgbClr val="333333"/>
              </a:buClr>
              <a:buSzPts val="1500"/>
              <a:buChar char="●"/>
            </a:pPr>
            <a:r>
              <a:rPr lang="en" sz="1500">
                <a:solidFill>
                  <a:srgbClr val="333333"/>
                </a:solidFill>
              </a:rPr>
              <a:t>To change and find neighbor solutions of a particular solution,</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SWAPPING and SINGLE POINT MUTATION (randomly picking a position and changing its value) is performed such that the constraints are satisfying. For example for a 4 station problem,</a:t>
            </a:r>
            <a:endParaRPr sz="1500">
              <a:solidFill>
                <a:srgbClr val="333333"/>
              </a:solidFill>
            </a:endParaRPr>
          </a:p>
          <a:p>
            <a:pPr indent="0" lvl="0" marL="1371600" rtl="0" algn="l">
              <a:spcBef>
                <a:spcPts val="0"/>
              </a:spcBef>
              <a:spcAft>
                <a:spcPts val="0"/>
              </a:spcAft>
              <a:buNone/>
            </a:pPr>
            <a:r>
              <a:rPr lang="en" sz="1500">
                <a:solidFill>
                  <a:srgbClr val="0000FF"/>
                </a:solidFill>
              </a:rPr>
              <a:t>BEFORE CHANGING - 1 3 1 2</a:t>
            </a:r>
            <a:endParaRPr sz="1500">
              <a:solidFill>
                <a:srgbClr val="0000FF"/>
              </a:solidFill>
            </a:endParaRPr>
          </a:p>
          <a:p>
            <a:pPr indent="0" lvl="0" marL="1371600" rtl="0" algn="l">
              <a:spcBef>
                <a:spcPts val="0"/>
              </a:spcBef>
              <a:spcAft>
                <a:spcPts val="0"/>
              </a:spcAft>
              <a:buNone/>
            </a:pPr>
            <a:r>
              <a:rPr lang="en" sz="1500">
                <a:solidFill>
                  <a:srgbClr val="0000FF"/>
                </a:solidFill>
              </a:rPr>
              <a:t>AFTER PERFORMING SWAP - 1 3 2 1</a:t>
            </a:r>
            <a:r>
              <a:rPr lang="en" sz="1500">
                <a:solidFill>
                  <a:schemeClr val="accent6"/>
                </a:solidFill>
              </a:rPr>
              <a:t> </a:t>
            </a:r>
            <a:r>
              <a:rPr lang="en" sz="1500"/>
              <a:t>(last two positions are swapped)</a:t>
            </a:r>
            <a:endParaRPr sz="1500"/>
          </a:p>
          <a:p>
            <a:pPr indent="0" lvl="0" marL="1371600" rtl="0" algn="l">
              <a:spcBef>
                <a:spcPts val="0"/>
              </a:spcBef>
              <a:spcAft>
                <a:spcPts val="0"/>
              </a:spcAft>
              <a:buNone/>
            </a:pPr>
            <a:r>
              <a:rPr lang="en" sz="1500">
                <a:solidFill>
                  <a:srgbClr val="0000FF"/>
                </a:solidFill>
              </a:rPr>
              <a:t>AFTER SINGLE POINT MUTATIONS - 2 3 2 1</a:t>
            </a:r>
            <a:r>
              <a:rPr lang="en" sz="1500">
                <a:solidFill>
                  <a:schemeClr val="accent6"/>
                </a:solidFill>
              </a:rPr>
              <a:t> </a:t>
            </a:r>
            <a:r>
              <a:rPr lang="en" sz="1500"/>
              <a:t>(1st position is mutated)</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type="title"/>
          </p:nvPr>
        </p:nvSpPr>
        <p:spPr>
          <a:xfrm>
            <a:off x="98250" y="0"/>
            <a:ext cx="88266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t>3. LEADER IMPROVEMENT</a:t>
            </a:r>
            <a:endParaRPr b="1" sz="2400"/>
          </a:p>
        </p:txBody>
      </p:sp>
      <p:sp>
        <p:nvSpPr>
          <p:cNvPr id="428" name="Google Shape;428;p63"/>
          <p:cNvSpPr txBox="1"/>
          <p:nvPr>
            <p:ph idx="4294967295" type="body"/>
          </p:nvPr>
        </p:nvSpPr>
        <p:spPr>
          <a:xfrm>
            <a:off x="709350" y="2623225"/>
            <a:ext cx="7604400" cy="154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1000"/>
              </a:spcBef>
              <a:spcAft>
                <a:spcPts val="0"/>
              </a:spcAft>
              <a:buClr>
                <a:srgbClr val="333333"/>
              </a:buClr>
              <a:buSzPts val="1800"/>
              <a:buChar char="●"/>
            </a:pPr>
            <a:r>
              <a:rPr lang="en">
                <a:solidFill>
                  <a:srgbClr val="333333"/>
                </a:solidFill>
              </a:rPr>
              <a:t>This leader replacement phase removes the leader and replaces it with better candidate from either side.</a:t>
            </a:r>
            <a:endParaRPr>
              <a:solidFill>
                <a:srgbClr val="333333"/>
              </a:solidFill>
            </a:endParaRPr>
          </a:p>
          <a:p>
            <a:pPr indent="-342900" lvl="0" marL="457200" rtl="0" algn="l">
              <a:lnSpc>
                <a:spcPct val="115000"/>
              </a:lnSpc>
              <a:spcBef>
                <a:spcPts val="1000"/>
              </a:spcBef>
              <a:spcAft>
                <a:spcPts val="0"/>
              </a:spcAft>
              <a:buClr>
                <a:srgbClr val="333333"/>
              </a:buClr>
              <a:buSzPts val="1800"/>
              <a:buChar char="●"/>
            </a:pPr>
            <a:r>
              <a:rPr lang="en">
                <a:solidFill>
                  <a:srgbClr val="333333"/>
                </a:solidFill>
              </a:rPr>
              <a:t>This helps the flock of birds to head to better direction/solution space and </a:t>
            </a:r>
            <a:r>
              <a:rPr lang="en">
                <a:solidFill>
                  <a:srgbClr val="333333"/>
                </a:solidFill>
              </a:rPr>
              <a:t>arrive at better pareto front.</a:t>
            </a:r>
            <a:endParaRPr>
              <a:solidFill>
                <a:srgbClr val="333333"/>
              </a:solidFill>
            </a:endParaRPr>
          </a:p>
        </p:txBody>
      </p:sp>
      <p:pic>
        <p:nvPicPr>
          <p:cNvPr id="429" name="Google Shape;429;p63"/>
          <p:cNvPicPr preferRelativeResize="0"/>
          <p:nvPr/>
        </p:nvPicPr>
        <p:blipFill>
          <a:blip r:embed="rId3">
            <a:alphaModFix/>
          </a:blip>
          <a:stretch>
            <a:fillRect/>
          </a:stretch>
        </p:blipFill>
        <p:spPr>
          <a:xfrm>
            <a:off x="192000" y="853877"/>
            <a:ext cx="6019800" cy="1111575"/>
          </a:xfrm>
          <a:prstGeom prst="rect">
            <a:avLst/>
          </a:prstGeom>
          <a:noFill/>
          <a:ln cap="flat" cmpd="sng" w="9525">
            <a:solidFill>
              <a:srgbClr val="333333"/>
            </a:solidFill>
            <a:prstDash val="solid"/>
            <a:round/>
            <a:headEnd len="sm" w="sm" type="none"/>
            <a:tailEnd len="sm" w="sm" type="none"/>
          </a:ln>
        </p:spPr>
      </p:pic>
      <p:pic>
        <p:nvPicPr>
          <p:cNvPr id="430" name="Google Shape;430;p63"/>
          <p:cNvPicPr preferRelativeResize="0"/>
          <p:nvPr/>
        </p:nvPicPr>
        <p:blipFill rotWithShape="1">
          <a:blip r:embed="rId4">
            <a:alphaModFix/>
          </a:blip>
          <a:srcRect b="9710" l="0" r="0" t="3747"/>
          <a:stretch/>
        </p:blipFill>
        <p:spPr>
          <a:xfrm>
            <a:off x="6505500" y="651750"/>
            <a:ext cx="2419350" cy="151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Closeup from the side of a hand pushing a knob on an audio mixer" id="151" name="Google Shape;151;p28"/>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52" name="Google Shape;152;p28"/>
          <p:cNvSpPr txBox="1"/>
          <p:nvPr>
            <p:ph type="title"/>
          </p:nvPr>
        </p:nvSpPr>
        <p:spPr>
          <a:xfrm>
            <a:off x="82350" y="1830600"/>
            <a:ext cx="4503000" cy="148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b="1" lang="en">
                <a:solidFill>
                  <a:schemeClr val="lt1"/>
                </a:solidFill>
              </a:rPr>
              <a:t>1.INTRODUCTION</a:t>
            </a:r>
            <a:endParaRPr b="1">
              <a:solidFill>
                <a:schemeClr val="lt1"/>
              </a:solidFill>
            </a:endParaRPr>
          </a:p>
        </p:txBody>
      </p:sp>
      <p:sp>
        <p:nvSpPr>
          <p:cNvPr id="153" name="Google Shape;153;p28"/>
          <p:cNvSpPr txBox="1"/>
          <p:nvPr>
            <p:ph idx="2" type="body"/>
          </p:nvPr>
        </p:nvSpPr>
        <p:spPr>
          <a:xfrm>
            <a:off x="4585350" y="390150"/>
            <a:ext cx="4594500" cy="43632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SzPts val="1800"/>
              <a:buNone/>
            </a:pPr>
            <a:r>
              <a:rPr b="1" lang="en" sz="2400">
                <a:solidFill>
                  <a:schemeClr val="accent6"/>
                </a:solidFill>
              </a:rPr>
              <a:t>1.1.</a:t>
            </a:r>
            <a:r>
              <a:rPr b="1" lang="en" sz="2400"/>
              <a:t> </a:t>
            </a:r>
            <a:r>
              <a:rPr lang="en" sz="2400"/>
              <a:t>GLIMPSE OF REVIEW 1</a:t>
            </a:r>
            <a:endParaRPr sz="2400"/>
          </a:p>
          <a:p>
            <a:pPr indent="0" lvl="0" marL="0" rtl="0" algn="l">
              <a:lnSpc>
                <a:spcPct val="115000"/>
              </a:lnSpc>
              <a:spcBef>
                <a:spcPts val="1600"/>
              </a:spcBef>
              <a:spcAft>
                <a:spcPts val="0"/>
              </a:spcAft>
              <a:buSzPts val="1800"/>
              <a:buNone/>
            </a:pPr>
            <a:r>
              <a:rPr b="1" lang="en" sz="2400">
                <a:solidFill>
                  <a:schemeClr val="accent6"/>
                </a:solidFill>
              </a:rPr>
              <a:t>1.2.</a:t>
            </a:r>
            <a:r>
              <a:rPr b="1" lang="en" sz="2400"/>
              <a:t> </a:t>
            </a:r>
            <a:r>
              <a:rPr lang="en" sz="2400"/>
              <a:t>MULTI OBJECTIVE OPTIMISATION USING PARETO APPROACH &amp; </a:t>
            </a:r>
            <a:r>
              <a:rPr lang="en" sz="2400"/>
              <a:t>NON DOMINATED SORTING </a:t>
            </a:r>
            <a:endParaRPr sz="2400"/>
          </a:p>
          <a:p>
            <a:pPr indent="0" lvl="0" marL="0" rtl="0" algn="l">
              <a:lnSpc>
                <a:spcPct val="115000"/>
              </a:lnSpc>
              <a:spcBef>
                <a:spcPts val="1600"/>
              </a:spcBef>
              <a:spcAft>
                <a:spcPts val="1600"/>
              </a:spcAft>
              <a:buSzPts val="1800"/>
              <a:buNone/>
            </a:pPr>
            <a:r>
              <a:rPr b="1" lang="en" sz="2400">
                <a:solidFill>
                  <a:schemeClr val="accent6"/>
                </a:solidFill>
              </a:rPr>
              <a:t>1.3.</a:t>
            </a:r>
            <a:r>
              <a:rPr b="1" lang="en" sz="2400"/>
              <a:t> </a:t>
            </a:r>
            <a:r>
              <a:rPr lang="en" sz="2400"/>
              <a:t>THE REASON FOR CHOOSING NON DOMINATED SORTING TECHNIQUE TO HANDLE </a:t>
            </a:r>
            <a:r>
              <a:rPr b="1" lang="en" sz="2400"/>
              <a:t>MOO</a:t>
            </a:r>
            <a:endParaRPr b="1"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GENERAL WORKING AND FLOW OF </a:t>
            </a:r>
            <a:r>
              <a:rPr b="1" lang="en" sz="2400">
                <a:solidFill>
                  <a:srgbClr val="00FFFF"/>
                </a:solidFill>
              </a:rPr>
              <a:t>AOA</a:t>
            </a:r>
            <a:endParaRPr b="1" sz="2400">
              <a:solidFill>
                <a:srgbClr val="00FFFF"/>
              </a:solidFill>
            </a:endParaRPr>
          </a:p>
        </p:txBody>
      </p:sp>
      <p:sp>
        <p:nvSpPr>
          <p:cNvPr id="436" name="Google Shape;436;p64"/>
          <p:cNvSpPr txBox="1"/>
          <p:nvPr/>
        </p:nvSpPr>
        <p:spPr>
          <a:xfrm>
            <a:off x="128600" y="782250"/>
            <a:ext cx="8826600" cy="2027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AOA or Archimedes optimisation algorithm works on the basis of Archimedes principle, where </a:t>
            </a:r>
            <a:r>
              <a:rPr lang="en">
                <a:latin typeface="Roboto"/>
                <a:ea typeface="Roboto"/>
                <a:cs typeface="Roboto"/>
                <a:sym typeface="Roboto"/>
              </a:rPr>
              <a:t>buoyant</a:t>
            </a:r>
            <a:r>
              <a:rPr lang="en">
                <a:latin typeface="Roboto"/>
                <a:ea typeface="Roboto"/>
                <a:cs typeface="Roboto"/>
                <a:sym typeface="Roboto"/>
              </a:rPr>
              <a:t> force is exerted on objects partially immersed in water, to maintain their equilibrium.</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Assuming multiple objects immersed in the same fluid, </a:t>
            </a:r>
            <a:r>
              <a:rPr lang="en">
                <a:solidFill>
                  <a:schemeClr val="accent3"/>
                </a:solidFill>
                <a:latin typeface="Roboto"/>
                <a:ea typeface="Roboto"/>
                <a:cs typeface="Roboto"/>
                <a:sym typeface="Roboto"/>
              </a:rPr>
              <a:t>where the objects are analogous to each population member and the fluid media is the search space</a:t>
            </a:r>
            <a:r>
              <a:rPr lang="en">
                <a:latin typeface="Roboto"/>
                <a:ea typeface="Roboto"/>
                <a:cs typeface="Roboto"/>
                <a:sym typeface="Roboto"/>
              </a:rPr>
              <a:t>, each object(member) tries to reach equilibrium (optimised state), which is if the respective buoyant force Fb is equal to the their individual weights Wr.</a:t>
            </a:r>
            <a:endParaRPr>
              <a:latin typeface="Roboto"/>
              <a:ea typeface="Roboto"/>
              <a:cs typeface="Roboto"/>
              <a:sym typeface="Roboto"/>
            </a:endParaRPr>
          </a:p>
          <a:p>
            <a:pPr indent="0" lvl="0" marL="457200" rtl="0" algn="l">
              <a:lnSpc>
                <a:spcPct val="115000"/>
              </a:lnSpc>
              <a:spcBef>
                <a:spcPts val="1600"/>
              </a:spcBef>
              <a:spcAft>
                <a:spcPts val="1600"/>
              </a:spcAft>
              <a:buNone/>
            </a:pPr>
            <a:r>
              <a:t/>
            </a:r>
            <a:endParaRPr>
              <a:latin typeface="Roboto"/>
              <a:ea typeface="Roboto"/>
              <a:cs typeface="Roboto"/>
              <a:sym typeface="Roboto"/>
            </a:endParaRPr>
          </a:p>
        </p:txBody>
      </p:sp>
      <p:sp>
        <p:nvSpPr>
          <p:cNvPr id="437" name="Google Shape;437;p64"/>
          <p:cNvSpPr txBox="1"/>
          <p:nvPr/>
        </p:nvSpPr>
        <p:spPr>
          <a:xfrm>
            <a:off x="128600" y="2291900"/>
            <a:ext cx="3579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MATHEMATICAL FORMULAE USED:</a:t>
            </a:r>
            <a:endParaRPr b="1" sz="1600">
              <a:solidFill>
                <a:schemeClr val="dk1"/>
              </a:solidFill>
              <a:latin typeface="Roboto"/>
              <a:ea typeface="Roboto"/>
              <a:cs typeface="Roboto"/>
              <a:sym typeface="Roboto"/>
            </a:endParaRPr>
          </a:p>
        </p:txBody>
      </p:sp>
      <p:pic>
        <p:nvPicPr>
          <p:cNvPr id="438" name="Google Shape;438;p64"/>
          <p:cNvPicPr preferRelativeResize="0"/>
          <p:nvPr/>
        </p:nvPicPr>
        <p:blipFill>
          <a:blip r:embed="rId3">
            <a:alphaModFix/>
          </a:blip>
          <a:stretch>
            <a:fillRect/>
          </a:stretch>
        </p:blipFill>
        <p:spPr>
          <a:xfrm>
            <a:off x="1000125" y="2669450"/>
            <a:ext cx="2324100" cy="774125"/>
          </a:xfrm>
          <a:prstGeom prst="rect">
            <a:avLst/>
          </a:prstGeom>
          <a:noFill/>
          <a:ln>
            <a:noFill/>
          </a:ln>
        </p:spPr>
      </p:pic>
      <p:pic>
        <p:nvPicPr>
          <p:cNvPr id="439" name="Google Shape;439;p64"/>
          <p:cNvPicPr preferRelativeResize="0"/>
          <p:nvPr/>
        </p:nvPicPr>
        <p:blipFill>
          <a:blip r:embed="rId4">
            <a:alphaModFix/>
          </a:blip>
          <a:stretch>
            <a:fillRect/>
          </a:stretch>
        </p:blipFill>
        <p:spPr>
          <a:xfrm>
            <a:off x="1628775" y="3443575"/>
            <a:ext cx="1695450" cy="809625"/>
          </a:xfrm>
          <a:prstGeom prst="rect">
            <a:avLst/>
          </a:prstGeom>
          <a:noFill/>
          <a:ln>
            <a:noFill/>
          </a:ln>
        </p:spPr>
      </p:pic>
      <p:pic>
        <p:nvPicPr>
          <p:cNvPr id="440" name="Google Shape;440;p64"/>
          <p:cNvPicPr preferRelativeResize="0"/>
          <p:nvPr/>
        </p:nvPicPr>
        <p:blipFill rotWithShape="1">
          <a:blip r:embed="rId5">
            <a:alphaModFix/>
          </a:blip>
          <a:srcRect b="0" l="0" r="0" t="32944"/>
          <a:stretch/>
        </p:blipFill>
        <p:spPr>
          <a:xfrm>
            <a:off x="0" y="4253200"/>
            <a:ext cx="3324225" cy="881400"/>
          </a:xfrm>
          <a:prstGeom prst="rect">
            <a:avLst/>
          </a:prstGeom>
          <a:noFill/>
          <a:ln>
            <a:noFill/>
          </a:ln>
        </p:spPr>
      </p:pic>
      <p:sp>
        <p:nvSpPr>
          <p:cNvPr id="441" name="Google Shape;441;p64"/>
          <p:cNvSpPr txBox="1"/>
          <p:nvPr/>
        </p:nvSpPr>
        <p:spPr>
          <a:xfrm>
            <a:off x="3438450" y="2571750"/>
            <a:ext cx="5486400" cy="2683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600"/>
              </a:spcBef>
              <a:spcAft>
                <a:spcPts val="0"/>
              </a:spcAft>
              <a:buNone/>
            </a:pPr>
            <a:r>
              <a:rPr lang="en">
                <a:solidFill>
                  <a:schemeClr val="accent3"/>
                </a:solidFill>
                <a:latin typeface="Roboto"/>
                <a:ea typeface="Roboto"/>
                <a:cs typeface="Roboto"/>
                <a:sym typeface="Roboto"/>
              </a:rPr>
              <a:t>p</a:t>
            </a:r>
            <a:r>
              <a:rPr lang="en">
                <a:latin typeface="Roboto"/>
                <a:ea typeface="Roboto"/>
                <a:cs typeface="Roboto"/>
                <a:sym typeface="Roboto"/>
              </a:rPr>
              <a:t> → Density;    </a:t>
            </a:r>
            <a:endParaRPr>
              <a:latin typeface="Roboto"/>
              <a:ea typeface="Roboto"/>
              <a:cs typeface="Roboto"/>
              <a:sym typeface="Roboto"/>
            </a:endParaRPr>
          </a:p>
          <a:p>
            <a:pPr indent="0" lvl="0" marL="0" rtl="0" algn="l">
              <a:lnSpc>
                <a:spcPct val="100000"/>
              </a:lnSpc>
              <a:spcBef>
                <a:spcPts val="1600"/>
              </a:spcBef>
              <a:spcAft>
                <a:spcPts val="0"/>
              </a:spcAft>
              <a:buNone/>
            </a:pPr>
            <a:r>
              <a:rPr lang="en">
                <a:solidFill>
                  <a:schemeClr val="accent3"/>
                </a:solidFill>
                <a:latin typeface="Roboto"/>
                <a:ea typeface="Roboto"/>
                <a:cs typeface="Roboto"/>
                <a:sym typeface="Roboto"/>
              </a:rPr>
              <a:t>v</a:t>
            </a:r>
            <a:r>
              <a:rPr lang="en">
                <a:solidFill>
                  <a:schemeClr val="dk1"/>
                </a:solidFill>
                <a:latin typeface="Roboto"/>
                <a:ea typeface="Roboto"/>
                <a:cs typeface="Roboto"/>
                <a:sym typeface="Roboto"/>
              </a:rPr>
              <a:t> </a:t>
            </a:r>
            <a:r>
              <a:rPr lang="en">
                <a:latin typeface="Roboto"/>
                <a:ea typeface="Roboto"/>
                <a:cs typeface="Roboto"/>
                <a:sym typeface="Roboto"/>
              </a:rPr>
              <a:t>→ Volume;   </a:t>
            </a:r>
            <a:r>
              <a:rPr lang="en">
                <a:solidFill>
                  <a:schemeClr val="accent3"/>
                </a:solidFill>
                <a:latin typeface="Roboto"/>
                <a:ea typeface="Roboto"/>
                <a:cs typeface="Roboto"/>
                <a:sym typeface="Roboto"/>
              </a:rPr>
              <a:t> </a:t>
            </a:r>
            <a:endParaRPr>
              <a:solidFill>
                <a:schemeClr val="accent3"/>
              </a:solidFill>
              <a:latin typeface="Roboto"/>
              <a:ea typeface="Roboto"/>
              <a:cs typeface="Roboto"/>
              <a:sym typeface="Roboto"/>
            </a:endParaRPr>
          </a:p>
          <a:p>
            <a:pPr indent="0" lvl="0" marL="0" rtl="0" algn="l">
              <a:lnSpc>
                <a:spcPct val="100000"/>
              </a:lnSpc>
              <a:spcBef>
                <a:spcPts val="1600"/>
              </a:spcBef>
              <a:spcAft>
                <a:spcPts val="0"/>
              </a:spcAft>
              <a:buNone/>
            </a:pPr>
            <a:r>
              <a:rPr lang="en">
                <a:solidFill>
                  <a:schemeClr val="accent3"/>
                </a:solidFill>
                <a:latin typeface="Roboto"/>
                <a:ea typeface="Roboto"/>
                <a:cs typeface="Roboto"/>
                <a:sym typeface="Roboto"/>
              </a:rPr>
              <a:t>a</a:t>
            </a:r>
            <a:r>
              <a:rPr lang="en">
                <a:latin typeface="Roboto"/>
                <a:ea typeface="Roboto"/>
                <a:cs typeface="Roboto"/>
                <a:sym typeface="Roboto"/>
              </a:rPr>
              <a:t> → acceleration due to gravity;</a:t>
            </a:r>
            <a:endParaRPr>
              <a:latin typeface="Roboto"/>
              <a:ea typeface="Roboto"/>
              <a:cs typeface="Roboto"/>
              <a:sym typeface="Roboto"/>
            </a:endParaRPr>
          </a:p>
          <a:p>
            <a:pPr indent="0" lvl="0" marL="0" rtl="0" algn="l">
              <a:lnSpc>
                <a:spcPct val="100000"/>
              </a:lnSpc>
              <a:spcBef>
                <a:spcPts val="1600"/>
              </a:spcBef>
              <a:spcAft>
                <a:spcPts val="0"/>
              </a:spcAft>
              <a:buNone/>
            </a:pPr>
            <a:r>
              <a:rPr lang="en">
                <a:latin typeface="Roboto"/>
                <a:ea typeface="Roboto"/>
                <a:cs typeface="Roboto"/>
                <a:sym typeface="Roboto"/>
              </a:rPr>
              <a:t>Subscripts: </a:t>
            </a:r>
            <a:r>
              <a:rPr lang="en">
                <a:solidFill>
                  <a:schemeClr val="accent3"/>
                </a:solidFill>
                <a:latin typeface="Roboto"/>
                <a:ea typeface="Roboto"/>
                <a:cs typeface="Roboto"/>
                <a:sym typeface="Roboto"/>
              </a:rPr>
              <a:t>b</a:t>
            </a:r>
            <a:r>
              <a:rPr lang="en">
                <a:latin typeface="Roboto"/>
                <a:ea typeface="Roboto"/>
                <a:cs typeface="Roboto"/>
                <a:sym typeface="Roboto"/>
              </a:rPr>
              <a:t> for fluid </a:t>
            </a:r>
            <a:r>
              <a:rPr lang="en">
                <a:latin typeface="Roboto"/>
                <a:ea typeface="Roboto"/>
                <a:cs typeface="Roboto"/>
                <a:sym typeface="Roboto"/>
              </a:rPr>
              <a:t>a</a:t>
            </a:r>
            <a:r>
              <a:rPr lang="en">
                <a:latin typeface="Roboto"/>
                <a:ea typeface="Roboto"/>
                <a:cs typeface="Roboto"/>
                <a:sym typeface="Roboto"/>
              </a:rPr>
              <a:t>nd </a:t>
            </a:r>
            <a:r>
              <a:rPr lang="en">
                <a:solidFill>
                  <a:schemeClr val="accent3"/>
                </a:solidFill>
                <a:latin typeface="Roboto"/>
                <a:ea typeface="Roboto"/>
                <a:cs typeface="Roboto"/>
                <a:sym typeface="Roboto"/>
              </a:rPr>
              <a:t>o </a:t>
            </a:r>
            <a:r>
              <a:rPr lang="en">
                <a:latin typeface="Roboto"/>
                <a:ea typeface="Roboto"/>
                <a:cs typeface="Roboto"/>
                <a:sym typeface="Roboto"/>
              </a:rPr>
              <a:t>for each immersed object.</a:t>
            </a:r>
            <a:endParaRPr>
              <a:latin typeface="Roboto"/>
              <a:ea typeface="Roboto"/>
              <a:cs typeface="Roboto"/>
              <a:sym typeface="Roboto"/>
            </a:endParaRPr>
          </a:p>
          <a:p>
            <a:pPr indent="0" lvl="0" marL="0" rtl="0" algn="l">
              <a:spcBef>
                <a:spcPts val="1600"/>
              </a:spcBef>
              <a:spcAft>
                <a:spcPts val="0"/>
              </a:spcAft>
              <a:buNone/>
            </a:pPr>
            <a:r>
              <a:rPr lang="en" sz="5300">
                <a:latin typeface="Roboto"/>
                <a:ea typeface="Roboto"/>
                <a:cs typeface="Roboto"/>
                <a:sym typeface="Roboto"/>
              </a:rPr>
              <a:t>}</a:t>
            </a:r>
            <a:r>
              <a:rPr lang="en" sz="4300">
                <a:latin typeface="Roboto"/>
                <a:ea typeface="Roboto"/>
                <a:cs typeface="Roboto"/>
                <a:sym typeface="Roboto"/>
              </a:rPr>
              <a:t> </a:t>
            </a:r>
            <a:endParaRPr>
              <a:latin typeface="Roboto"/>
              <a:ea typeface="Roboto"/>
              <a:cs typeface="Roboto"/>
              <a:sym typeface="Roboto"/>
            </a:endParaRPr>
          </a:p>
        </p:txBody>
      </p:sp>
      <p:sp>
        <p:nvSpPr>
          <p:cNvPr id="442" name="Google Shape;442;p64"/>
          <p:cNvSpPr txBox="1"/>
          <p:nvPr/>
        </p:nvSpPr>
        <p:spPr>
          <a:xfrm>
            <a:off x="3707600" y="4355075"/>
            <a:ext cx="601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a:t>
            </a:r>
            <a:r>
              <a:rPr lang="en">
                <a:latin typeface="Roboto"/>
                <a:ea typeface="Roboto"/>
                <a:cs typeface="Roboto"/>
                <a:sym typeface="Roboto"/>
              </a:rPr>
              <a:t>he equilibrium state equation used when there is another force influenced on the object like collision with another neighbouring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object (r) </a:t>
            </a:r>
            <a:endParaRPr>
              <a:latin typeface="Roboto"/>
              <a:ea typeface="Roboto"/>
              <a:cs typeface="Roboto"/>
              <a:sym typeface="Roboto"/>
            </a:endParaRPr>
          </a:p>
        </p:txBody>
      </p:sp>
      <p:pic>
        <p:nvPicPr>
          <p:cNvPr id="443" name="Google Shape;443;p64"/>
          <p:cNvPicPr preferRelativeResize="0"/>
          <p:nvPr/>
        </p:nvPicPr>
        <p:blipFill>
          <a:blip r:embed="rId6">
            <a:alphaModFix/>
          </a:blip>
          <a:stretch>
            <a:fillRect/>
          </a:stretch>
        </p:blipFill>
        <p:spPr>
          <a:xfrm>
            <a:off x="6180250" y="2117575"/>
            <a:ext cx="2595400" cy="1590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GENERAL FLOW OF AOA</a:t>
            </a:r>
            <a:endParaRPr b="1" sz="2400"/>
          </a:p>
        </p:txBody>
      </p:sp>
      <p:sp>
        <p:nvSpPr>
          <p:cNvPr id="449" name="Google Shape;449;p65"/>
          <p:cNvSpPr txBox="1"/>
          <p:nvPr/>
        </p:nvSpPr>
        <p:spPr>
          <a:xfrm>
            <a:off x="0" y="672625"/>
            <a:ext cx="5068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4285F4"/>
              </a:solidFill>
              <a:latin typeface="Roboto"/>
              <a:ea typeface="Roboto"/>
              <a:cs typeface="Roboto"/>
              <a:sym typeface="Roboto"/>
            </a:endParaRPr>
          </a:p>
        </p:txBody>
      </p:sp>
      <p:sp>
        <p:nvSpPr>
          <p:cNvPr id="450" name="Google Shape;450;p65"/>
          <p:cNvSpPr txBox="1"/>
          <p:nvPr/>
        </p:nvSpPr>
        <p:spPr>
          <a:xfrm>
            <a:off x="98250" y="823825"/>
            <a:ext cx="5709600" cy="4263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300">
                <a:solidFill>
                  <a:srgbClr val="1B212C"/>
                </a:solidFill>
                <a:latin typeface="Times New Roman"/>
                <a:ea typeface="Times New Roman"/>
                <a:cs typeface="Times New Roman"/>
                <a:sym typeface="Times New Roman"/>
              </a:rPr>
              <a:t>Initialize a random population, velocity, density, volume, acceleration</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For t=1 to T (termination criteria)</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For i=1 to P (population size)</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1.</a:t>
            </a:r>
            <a:r>
              <a:rPr b="1" lang="en" sz="800">
                <a:solidFill>
                  <a:srgbClr val="1B212C"/>
                </a:solidFill>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UPDATE density </a:t>
            </a:r>
            <a:r>
              <a:rPr b="1" lang="en" sz="1300">
                <a:solidFill>
                  <a:schemeClr val="accent3"/>
                </a:solidFill>
                <a:latin typeface="Times New Roman"/>
                <a:ea typeface="Times New Roman"/>
                <a:cs typeface="Times New Roman"/>
                <a:sym typeface="Times New Roman"/>
              </a:rPr>
              <a:t>([1 x P] array)</a:t>
            </a:r>
            <a:r>
              <a:rPr b="1" lang="en" sz="1300">
                <a:solidFill>
                  <a:srgbClr val="1B212C"/>
                </a:solidFill>
                <a:latin typeface="Times New Roman"/>
                <a:ea typeface="Times New Roman"/>
                <a:cs typeface="Times New Roman"/>
                <a:sym typeface="Times New Roman"/>
              </a:rPr>
              <a:t> and volume </a:t>
            </a:r>
            <a:r>
              <a:rPr b="1" lang="en" sz="1300">
                <a:solidFill>
                  <a:schemeClr val="accent3"/>
                </a:solidFill>
                <a:latin typeface="Times New Roman"/>
                <a:ea typeface="Times New Roman"/>
                <a:cs typeface="Times New Roman"/>
                <a:sym typeface="Times New Roman"/>
              </a:rPr>
              <a:t>([1 x P] array)</a:t>
            </a:r>
            <a:endParaRPr b="1" sz="1300">
              <a:solidFill>
                <a:schemeClr val="accent3"/>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2.</a:t>
            </a:r>
            <a:r>
              <a:rPr b="1" lang="en" sz="800">
                <a:solidFill>
                  <a:srgbClr val="1B212C"/>
                </a:solidFill>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UPDATE TF</a:t>
            </a:r>
            <a:r>
              <a:rPr b="1" lang="en" sz="1300">
                <a:latin typeface="Times New Roman"/>
                <a:ea typeface="Times New Roman"/>
                <a:cs typeface="Times New Roman"/>
                <a:sym typeface="Times New Roman"/>
              </a:rPr>
              <a:t> </a:t>
            </a:r>
            <a:r>
              <a:rPr b="1" lang="en" sz="1300">
                <a:solidFill>
                  <a:schemeClr val="accent3"/>
                </a:solidFill>
                <a:latin typeface="Times New Roman"/>
                <a:ea typeface="Times New Roman"/>
                <a:cs typeface="Times New Roman"/>
                <a:sym typeface="Times New Roman"/>
              </a:rPr>
              <a:t>(transfer operator)</a:t>
            </a:r>
            <a:r>
              <a:rPr b="1" lang="en" sz="1300">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&amp; d </a:t>
            </a:r>
            <a:r>
              <a:rPr b="1" lang="en" sz="1300">
                <a:solidFill>
                  <a:schemeClr val="accent3"/>
                </a:solidFill>
                <a:latin typeface="Times New Roman"/>
                <a:ea typeface="Times New Roman"/>
                <a:cs typeface="Times New Roman"/>
                <a:sym typeface="Times New Roman"/>
              </a:rPr>
              <a:t>(density decreasing factor)</a:t>
            </a:r>
            <a:r>
              <a:rPr b="1" lang="en" sz="1300">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	</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3.</a:t>
            </a:r>
            <a:r>
              <a:rPr b="1" lang="en" sz="800">
                <a:solidFill>
                  <a:srgbClr val="1B212C"/>
                </a:solidFill>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UPDATE acceleration </a:t>
            </a:r>
            <a:r>
              <a:rPr b="1" lang="en" sz="1300">
                <a:solidFill>
                  <a:schemeClr val="accent3"/>
                </a:solidFill>
                <a:latin typeface="Times New Roman"/>
                <a:ea typeface="Times New Roman"/>
                <a:cs typeface="Times New Roman"/>
                <a:sym typeface="Times New Roman"/>
              </a:rPr>
              <a:t>([1 x P] array)</a:t>
            </a:r>
            <a:r>
              <a:rPr b="1" lang="en" sz="1300">
                <a:solidFill>
                  <a:schemeClr val="accent3"/>
                </a:solidFill>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      	</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4.</a:t>
            </a:r>
            <a:r>
              <a:rPr b="1" lang="en" sz="800">
                <a:solidFill>
                  <a:srgbClr val="1B212C"/>
                </a:solidFill>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NORMALISE acceleration</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5.</a:t>
            </a:r>
            <a:r>
              <a:rPr b="1" lang="en" sz="800">
                <a:solidFill>
                  <a:srgbClr val="1B212C"/>
                </a:solidFill>
                <a:latin typeface="Times New Roman"/>
                <a:ea typeface="Times New Roman"/>
                <a:cs typeface="Times New Roman"/>
                <a:sym typeface="Times New Roman"/>
              </a:rPr>
              <a:t>      </a:t>
            </a:r>
            <a:r>
              <a:rPr b="1" lang="en" sz="1300">
                <a:solidFill>
                  <a:srgbClr val="1B212C"/>
                </a:solidFill>
                <a:latin typeface="Times New Roman"/>
                <a:ea typeface="Times New Roman"/>
                <a:cs typeface="Times New Roman"/>
                <a:sym typeface="Times New Roman"/>
              </a:rPr>
              <a:t>UPDATE POPULATION using the updated parameters  	</a:t>
            </a:r>
            <a:endParaRPr b="1"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0"/>
              </a:spcAft>
              <a:buNone/>
            </a:pPr>
            <a:r>
              <a:rPr b="1" lang="en" sz="1300">
                <a:solidFill>
                  <a:srgbClr val="1B212C"/>
                </a:solidFill>
                <a:latin typeface="Times New Roman"/>
                <a:ea typeface="Times New Roman"/>
                <a:cs typeface="Times New Roman"/>
                <a:sym typeface="Times New Roman"/>
              </a:rPr>
              <a:t>        </a:t>
            </a:r>
            <a:r>
              <a:rPr lang="en" sz="1300">
                <a:solidFill>
                  <a:srgbClr val="1B212C"/>
                </a:solidFill>
                <a:latin typeface="Times New Roman"/>
                <a:ea typeface="Times New Roman"/>
                <a:cs typeface="Times New Roman"/>
                <a:sym typeface="Times New Roman"/>
              </a:rPr>
              <a:t>END</a:t>
            </a:r>
            <a:endParaRPr sz="1300">
              <a:solidFill>
                <a:srgbClr val="1B212C"/>
              </a:solidFill>
              <a:latin typeface="Times New Roman"/>
              <a:ea typeface="Times New Roman"/>
              <a:cs typeface="Times New Roman"/>
              <a:sym typeface="Times New Roman"/>
            </a:endParaRPr>
          </a:p>
          <a:p>
            <a:pPr indent="0" lvl="0" marL="0" rtl="0" algn="l">
              <a:lnSpc>
                <a:spcPct val="100000"/>
              </a:lnSpc>
              <a:spcBef>
                <a:spcPts val="1800"/>
              </a:spcBef>
              <a:spcAft>
                <a:spcPts val="1800"/>
              </a:spcAft>
              <a:buNone/>
            </a:pPr>
            <a:r>
              <a:rPr lang="en" sz="1300">
                <a:solidFill>
                  <a:srgbClr val="1B212C"/>
                </a:solidFill>
                <a:latin typeface="Times New Roman"/>
                <a:ea typeface="Times New Roman"/>
                <a:cs typeface="Times New Roman"/>
                <a:sym typeface="Times New Roman"/>
              </a:rPr>
              <a:t>END</a:t>
            </a:r>
            <a:endParaRPr>
              <a:solidFill>
                <a:srgbClr val="333333"/>
              </a:solidFill>
              <a:latin typeface="Lato"/>
              <a:ea typeface="Lato"/>
              <a:cs typeface="Lato"/>
              <a:sym typeface="Lato"/>
            </a:endParaRPr>
          </a:p>
        </p:txBody>
      </p:sp>
      <p:sp>
        <p:nvSpPr>
          <p:cNvPr id="451" name="Google Shape;451;p65"/>
          <p:cNvSpPr txBox="1"/>
          <p:nvPr/>
        </p:nvSpPr>
        <p:spPr>
          <a:xfrm>
            <a:off x="5993200" y="2755525"/>
            <a:ext cx="556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452" name="Google Shape;452;p65"/>
          <p:cNvPicPr preferRelativeResize="0"/>
          <p:nvPr/>
        </p:nvPicPr>
        <p:blipFill>
          <a:blip r:embed="rId3">
            <a:alphaModFix/>
          </a:blip>
          <a:stretch>
            <a:fillRect/>
          </a:stretch>
        </p:blipFill>
        <p:spPr>
          <a:xfrm>
            <a:off x="5248325" y="3122375"/>
            <a:ext cx="3708499" cy="1789375"/>
          </a:xfrm>
          <a:prstGeom prst="rect">
            <a:avLst/>
          </a:prstGeom>
          <a:noFill/>
          <a:ln>
            <a:noFill/>
          </a:ln>
        </p:spPr>
      </p:pic>
      <p:pic>
        <p:nvPicPr>
          <p:cNvPr id="453" name="Google Shape;453;p65"/>
          <p:cNvPicPr preferRelativeResize="0"/>
          <p:nvPr/>
        </p:nvPicPr>
        <p:blipFill>
          <a:blip r:embed="rId4">
            <a:alphaModFix/>
          </a:blip>
          <a:stretch>
            <a:fillRect/>
          </a:stretch>
        </p:blipFill>
        <p:spPr>
          <a:xfrm>
            <a:off x="5502875" y="823825"/>
            <a:ext cx="3421976" cy="1968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WORKING OF MODIFIED AOA</a:t>
            </a:r>
            <a:endParaRPr b="1" sz="2400"/>
          </a:p>
        </p:txBody>
      </p:sp>
      <p:sp>
        <p:nvSpPr>
          <p:cNvPr id="459" name="Google Shape;459;p66"/>
          <p:cNvSpPr txBox="1"/>
          <p:nvPr/>
        </p:nvSpPr>
        <p:spPr>
          <a:xfrm>
            <a:off x="-496500" y="719125"/>
            <a:ext cx="5068500" cy="431100"/>
          </a:xfrm>
          <a:prstGeom prst="rect">
            <a:avLst/>
          </a:prstGeom>
          <a:noFill/>
          <a:ln>
            <a:noFill/>
          </a:ln>
        </p:spPr>
        <p:txBody>
          <a:bodyPr anchorCtr="0" anchor="t" bIns="91425" lIns="91425" spcFirstLastPara="1" rIns="91425" wrap="square" tIns="91425">
            <a:spAutoFit/>
          </a:bodyPr>
          <a:lstStyle/>
          <a:p>
            <a:pPr indent="-330200" lvl="0" marL="457200" marR="0" rtl="0" algn="ctr">
              <a:lnSpc>
                <a:spcPct val="100000"/>
              </a:lnSpc>
              <a:spcBef>
                <a:spcPts val="0"/>
              </a:spcBef>
              <a:spcAft>
                <a:spcPts val="0"/>
              </a:spcAft>
              <a:buClr>
                <a:srgbClr val="4285F4"/>
              </a:buClr>
              <a:buSzPts val="1600"/>
              <a:buFont typeface="Roboto"/>
              <a:buAutoNum type="arabicPeriod"/>
            </a:pPr>
            <a:r>
              <a:rPr b="1" i="0" lang="en" sz="1600" u="none" cap="none" strike="noStrike">
                <a:solidFill>
                  <a:srgbClr val="4285F4"/>
                </a:solidFill>
                <a:latin typeface="Roboto"/>
                <a:ea typeface="Roboto"/>
                <a:cs typeface="Roboto"/>
                <a:sym typeface="Roboto"/>
              </a:rPr>
              <a:t>UPDATION </a:t>
            </a:r>
            <a:r>
              <a:rPr b="1" lang="en" sz="1600">
                <a:solidFill>
                  <a:srgbClr val="4285F4"/>
                </a:solidFill>
                <a:latin typeface="Roboto"/>
                <a:ea typeface="Roboto"/>
                <a:cs typeface="Roboto"/>
                <a:sym typeface="Roboto"/>
              </a:rPr>
              <a:t>OF DENSITY &amp; VOLUME</a:t>
            </a:r>
            <a:endParaRPr b="1" i="0" sz="1600" u="none" cap="none" strike="noStrike">
              <a:solidFill>
                <a:srgbClr val="4285F4"/>
              </a:solidFill>
              <a:latin typeface="Roboto"/>
              <a:ea typeface="Roboto"/>
              <a:cs typeface="Roboto"/>
              <a:sym typeface="Roboto"/>
            </a:endParaRPr>
          </a:p>
        </p:txBody>
      </p:sp>
      <p:sp>
        <p:nvSpPr>
          <p:cNvPr id="460" name="Google Shape;460;p66"/>
          <p:cNvSpPr txBox="1"/>
          <p:nvPr/>
        </p:nvSpPr>
        <p:spPr>
          <a:xfrm>
            <a:off x="98250" y="1075225"/>
            <a:ext cx="47346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300"/>
              <a:buFont typeface="Arial"/>
              <a:buNone/>
            </a:pPr>
            <a:r>
              <a:rPr lang="en">
                <a:latin typeface="Roboto"/>
                <a:ea typeface="Roboto"/>
                <a:cs typeface="Roboto"/>
                <a:sym typeface="Roboto"/>
              </a:rPr>
              <a:t>→ </a:t>
            </a:r>
            <a:r>
              <a:rPr lang="en">
                <a:latin typeface="Roboto"/>
                <a:ea typeface="Roboto"/>
                <a:cs typeface="Roboto"/>
                <a:sym typeface="Roboto"/>
              </a:rPr>
              <a:t>Initial density and volume for each object of the population is generated randomly as a variable between </a:t>
            </a:r>
            <a:r>
              <a:rPr b="1" lang="en">
                <a:latin typeface="Roboto"/>
                <a:ea typeface="Roboto"/>
                <a:cs typeface="Roboto"/>
                <a:sym typeface="Roboto"/>
              </a:rPr>
              <a:t>[0-1]. </a:t>
            </a:r>
            <a:r>
              <a:rPr lang="en">
                <a:latin typeface="Roboto"/>
                <a:ea typeface="Roboto"/>
                <a:cs typeface="Roboto"/>
                <a:sym typeface="Roboto"/>
              </a:rPr>
              <a:t>Then for next iterations, the equations:</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solidFill>
                  <a:schemeClr val="accent3"/>
                </a:solidFill>
                <a:latin typeface="Roboto"/>
                <a:ea typeface="Roboto"/>
                <a:cs typeface="Roboto"/>
                <a:sym typeface="Roboto"/>
              </a:rPr>
              <a:t>den(i)_t+1 = den(i)_t + r * (den_best - den(i)_t)  </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solidFill>
                  <a:schemeClr val="accent3"/>
                </a:solidFill>
                <a:latin typeface="Roboto"/>
                <a:ea typeface="Roboto"/>
                <a:cs typeface="Roboto"/>
                <a:sym typeface="Roboto"/>
              </a:rPr>
              <a:t>vol(i)_t+1 = vol(i)_t + r * (vol_best - vol(i)_t)  </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latin typeface="Roboto"/>
                <a:ea typeface="Roboto"/>
                <a:cs typeface="Roboto"/>
                <a:sym typeface="Roboto"/>
              </a:rPr>
              <a:t>where,</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den(i)_t → density of i’th object in t’th iteration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den_best → density of best object in that population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vol(i)_t → density of i’th object in t’th iteration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Vol_best →  density of best object in that population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r → random number between (0-1)</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F46524"/>
              </a:solidFill>
              <a:latin typeface="Lato"/>
              <a:ea typeface="Lato"/>
              <a:cs typeface="Lato"/>
              <a:sym typeface="Lato"/>
            </a:endParaRPr>
          </a:p>
        </p:txBody>
      </p:sp>
      <p:sp>
        <p:nvSpPr>
          <p:cNvPr id="461" name="Google Shape;461;p66"/>
          <p:cNvSpPr txBox="1"/>
          <p:nvPr/>
        </p:nvSpPr>
        <p:spPr>
          <a:xfrm>
            <a:off x="4499350" y="719125"/>
            <a:ext cx="5068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4285F4"/>
                </a:solidFill>
                <a:latin typeface="Roboto"/>
                <a:ea typeface="Roboto"/>
                <a:cs typeface="Roboto"/>
                <a:sym typeface="Roboto"/>
              </a:rPr>
              <a:t>                     2.    </a:t>
            </a:r>
            <a:r>
              <a:rPr b="1" i="0" lang="en" sz="1600" u="none" cap="none" strike="noStrike">
                <a:solidFill>
                  <a:srgbClr val="4285F4"/>
                </a:solidFill>
                <a:latin typeface="Roboto"/>
                <a:ea typeface="Roboto"/>
                <a:cs typeface="Roboto"/>
                <a:sym typeface="Roboto"/>
              </a:rPr>
              <a:t>UPDATION </a:t>
            </a:r>
            <a:r>
              <a:rPr b="1" lang="en" sz="1600">
                <a:solidFill>
                  <a:srgbClr val="4285F4"/>
                </a:solidFill>
                <a:latin typeface="Roboto"/>
                <a:ea typeface="Roboto"/>
                <a:cs typeface="Roboto"/>
                <a:sym typeface="Roboto"/>
              </a:rPr>
              <a:t>OF TF &amp; d</a:t>
            </a:r>
            <a:endParaRPr b="1" i="0" sz="1600" u="none" cap="none" strike="noStrike">
              <a:solidFill>
                <a:srgbClr val="4285F4"/>
              </a:solidFill>
              <a:latin typeface="Roboto"/>
              <a:ea typeface="Roboto"/>
              <a:cs typeface="Roboto"/>
              <a:sym typeface="Roboto"/>
            </a:endParaRPr>
          </a:p>
        </p:txBody>
      </p:sp>
      <p:cxnSp>
        <p:nvCxnSpPr>
          <p:cNvPr id="462" name="Google Shape;462;p66"/>
          <p:cNvCxnSpPr/>
          <p:nvPr/>
        </p:nvCxnSpPr>
        <p:spPr>
          <a:xfrm>
            <a:off x="4693450" y="664375"/>
            <a:ext cx="0" cy="4489800"/>
          </a:xfrm>
          <a:prstGeom prst="straightConnector1">
            <a:avLst/>
          </a:prstGeom>
          <a:noFill/>
          <a:ln cap="flat" cmpd="sng" w="9525">
            <a:solidFill>
              <a:schemeClr val="dk2"/>
            </a:solidFill>
            <a:prstDash val="solid"/>
            <a:round/>
            <a:headEnd len="med" w="med" type="none"/>
            <a:tailEnd len="med" w="med" type="none"/>
          </a:ln>
        </p:spPr>
      </p:cxnSp>
      <p:sp>
        <p:nvSpPr>
          <p:cNvPr id="463" name="Google Shape;463;p66"/>
          <p:cNvSpPr txBox="1"/>
          <p:nvPr/>
        </p:nvSpPr>
        <p:spPr>
          <a:xfrm>
            <a:off x="4800600" y="1168000"/>
            <a:ext cx="42435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Roboto"/>
                <a:ea typeface="Roboto"/>
                <a:cs typeface="Roboto"/>
                <a:sym typeface="Roboto"/>
              </a:rPr>
              <a:t>→ The TF and d are the fine tuning parameters, which are calculated as the iteration progresses, rather than tuned by user. </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u="sng">
                <a:latin typeface="Roboto"/>
                <a:ea typeface="Roboto"/>
                <a:cs typeface="Roboto"/>
                <a:sym typeface="Roboto"/>
              </a:rPr>
              <a:t>This makes this algorithm to be more randomized and exploit the search space, without having any user-defined bias.</a:t>
            </a:r>
            <a:endParaRPr u="sng">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solidFill>
                  <a:schemeClr val="accent3"/>
                </a:solidFill>
                <a:latin typeface="Roboto"/>
                <a:ea typeface="Roboto"/>
                <a:cs typeface="Roboto"/>
                <a:sym typeface="Roboto"/>
              </a:rPr>
              <a:t>TF_t = exp ( ( t - t_max ) / t_max ) </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solidFill>
                  <a:schemeClr val="accent3"/>
                </a:solidFill>
                <a:latin typeface="Roboto"/>
                <a:ea typeface="Roboto"/>
                <a:cs typeface="Roboto"/>
                <a:sym typeface="Roboto"/>
              </a:rPr>
              <a:t>d_t = exp ( ( t_max - t ) / t_max ) ) - ( t / t_max)</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a:latin typeface="Roboto"/>
                <a:ea typeface="Roboto"/>
                <a:cs typeface="Roboto"/>
                <a:sym typeface="Roboto"/>
              </a:rPr>
              <a:t>where,</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TF_t → transfer operator for t’th iteration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t_max → maximum number of iterations</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d_t → density decreasing factor for t’th iteration</a:t>
            </a:r>
            <a:endParaRPr>
              <a:latin typeface="Roboto"/>
              <a:ea typeface="Roboto"/>
              <a:cs typeface="Roboto"/>
              <a:sym typeface="Roboto"/>
            </a:endParaRPr>
          </a:p>
        </p:txBody>
      </p:sp>
      <p:sp>
        <p:nvSpPr>
          <p:cNvPr id="464" name="Google Shape;464;p66"/>
          <p:cNvSpPr/>
          <p:nvPr/>
        </p:nvSpPr>
        <p:spPr>
          <a:xfrm>
            <a:off x="4461250" y="717625"/>
            <a:ext cx="464400" cy="434100"/>
          </a:xfrm>
          <a:prstGeom prst="stripedRightArrow">
            <a:avLst>
              <a:gd fmla="val 50000" name="adj1"/>
              <a:gd fmla="val 50000" name="adj2"/>
            </a:avLst>
          </a:prstGeom>
          <a:solidFill>
            <a:srgbClr val="FF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WORKING OF MODIFIED AOA</a:t>
            </a:r>
            <a:endParaRPr b="1" sz="2400"/>
          </a:p>
        </p:txBody>
      </p:sp>
      <p:sp>
        <p:nvSpPr>
          <p:cNvPr id="470" name="Google Shape;470;p67"/>
          <p:cNvSpPr txBox="1"/>
          <p:nvPr/>
        </p:nvSpPr>
        <p:spPr>
          <a:xfrm>
            <a:off x="-235650" y="719113"/>
            <a:ext cx="5068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 sz="1600">
                <a:solidFill>
                  <a:srgbClr val="4285F4"/>
                </a:solidFill>
                <a:latin typeface="Roboto"/>
                <a:ea typeface="Roboto"/>
                <a:cs typeface="Roboto"/>
                <a:sym typeface="Roboto"/>
              </a:rPr>
              <a:t>3.   </a:t>
            </a:r>
            <a:r>
              <a:rPr b="1" i="0" lang="en" sz="1600" u="none" cap="none" strike="noStrike">
                <a:solidFill>
                  <a:srgbClr val="4285F4"/>
                </a:solidFill>
                <a:latin typeface="Roboto"/>
                <a:ea typeface="Roboto"/>
                <a:cs typeface="Roboto"/>
                <a:sym typeface="Roboto"/>
              </a:rPr>
              <a:t>UPDATION </a:t>
            </a:r>
            <a:r>
              <a:rPr b="1" lang="en" sz="1600">
                <a:solidFill>
                  <a:srgbClr val="4285F4"/>
                </a:solidFill>
                <a:latin typeface="Roboto"/>
                <a:ea typeface="Roboto"/>
                <a:cs typeface="Roboto"/>
                <a:sym typeface="Roboto"/>
              </a:rPr>
              <a:t>OF ACCELERATION</a:t>
            </a:r>
            <a:endParaRPr b="1" i="0" sz="1600" u="none" cap="none" strike="noStrike">
              <a:solidFill>
                <a:srgbClr val="4285F4"/>
              </a:solidFill>
              <a:latin typeface="Roboto"/>
              <a:ea typeface="Roboto"/>
              <a:cs typeface="Roboto"/>
              <a:sym typeface="Roboto"/>
            </a:endParaRPr>
          </a:p>
        </p:txBody>
      </p:sp>
      <p:sp>
        <p:nvSpPr>
          <p:cNvPr id="471" name="Google Shape;471;p67"/>
          <p:cNvSpPr txBox="1"/>
          <p:nvPr/>
        </p:nvSpPr>
        <p:spPr>
          <a:xfrm>
            <a:off x="0" y="1039450"/>
            <a:ext cx="4734600" cy="41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300"/>
              <a:buFont typeface="Arial"/>
              <a:buNone/>
            </a:pPr>
            <a:r>
              <a:rPr lang="en" sz="1200">
                <a:latin typeface="Roboto"/>
                <a:ea typeface="Roboto"/>
                <a:cs typeface="Roboto"/>
                <a:sym typeface="Roboto"/>
              </a:rPr>
              <a:t>→ </a:t>
            </a:r>
            <a:r>
              <a:rPr lang="en" sz="1200">
                <a:latin typeface="Roboto"/>
                <a:ea typeface="Roboto"/>
                <a:cs typeface="Roboto"/>
                <a:sym typeface="Roboto"/>
              </a:rPr>
              <a:t>Initial acceleration for each object of the population is generated randomly as a variable between </a:t>
            </a:r>
            <a:r>
              <a:rPr b="1" lang="en" sz="1200">
                <a:latin typeface="Roboto"/>
                <a:ea typeface="Roboto"/>
                <a:cs typeface="Roboto"/>
                <a:sym typeface="Roboto"/>
              </a:rPr>
              <a:t>[0-1]. </a:t>
            </a:r>
            <a:r>
              <a:rPr lang="en" sz="1200">
                <a:latin typeface="Roboto"/>
                <a:ea typeface="Roboto"/>
                <a:cs typeface="Roboto"/>
                <a:sym typeface="Roboto"/>
              </a:rPr>
              <a:t>Then for next iterations, the equation:</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accent3"/>
                </a:solidFill>
                <a:latin typeface="Roboto"/>
                <a:ea typeface="Roboto"/>
                <a:cs typeface="Roboto"/>
                <a:sym typeface="Roboto"/>
              </a:rPr>
              <a:t>acc_i = ( (den_r + vol_r * acc_r) / (den_i * vol_i ) </a:t>
            </a:r>
            <a:r>
              <a:rPr lang="en" sz="1200">
                <a:latin typeface="Roboto"/>
                <a:ea typeface="Roboto"/>
                <a:cs typeface="Roboto"/>
                <a:sym typeface="Roboto"/>
              </a:rPr>
              <a:t>	</a:t>
            </a:r>
            <a:r>
              <a:rPr b="1" lang="en" sz="1200">
                <a:latin typeface="Roboto"/>
                <a:ea typeface="Roboto"/>
                <a:cs typeface="Roboto"/>
                <a:sym typeface="Roboto"/>
              </a:rPr>
              <a:t>IF TF &lt;= 0.5</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sz="1200">
                <a:latin typeface="Roboto"/>
                <a:ea typeface="Roboto"/>
                <a:cs typeface="Roboto"/>
                <a:sym typeface="Roboto"/>
              </a:rPr>
              <a:t>(exploration phase - when collision between object occurs)  </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accent3"/>
                </a:solidFill>
                <a:latin typeface="Roboto"/>
                <a:ea typeface="Roboto"/>
                <a:cs typeface="Roboto"/>
                <a:sym typeface="Roboto"/>
              </a:rPr>
              <a:t>acc_i = ( (den_best + vol_best * acc_best) / (den_i * vol_i ) </a:t>
            </a:r>
            <a:r>
              <a:rPr b="1" lang="en" sz="1200">
                <a:latin typeface="Roboto"/>
                <a:ea typeface="Roboto"/>
                <a:cs typeface="Roboto"/>
                <a:sym typeface="Roboto"/>
              </a:rPr>
              <a:t>TF &gt; 0.5</a:t>
            </a:r>
            <a:r>
              <a:rPr lang="en" sz="1200">
                <a:latin typeface="Roboto"/>
                <a:ea typeface="Roboto"/>
                <a:cs typeface="Roboto"/>
                <a:sym typeface="Roboto"/>
              </a:rPr>
              <a:t> </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(exploitation phase - when there is no collision between objects)  </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rPr lang="en" sz="1200">
                <a:latin typeface="Roboto"/>
                <a:ea typeface="Roboto"/>
                <a:cs typeface="Roboto"/>
                <a:sym typeface="Roboto"/>
              </a:rPr>
              <a:t>where,</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acc_i → acceleration of i’th object</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den_best → density of best object in that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den_r →  density of r’th object (‘r’ is generated randomly)</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vol_best → volume of best object in that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vol_r →  volume of r’th object (‘r’ is generated randomly)</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acc_best → acceleration of best object in that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acc_r →  acceleration of r’th object (‘r’ is generated randomly)</a:t>
            </a:r>
            <a:endParaRPr i="0" sz="1200" u="none" cap="none" strike="noStrike">
              <a:latin typeface="Roboto"/>
              <a:ea typeface="Roboto"/>
              <a:cs typeface="Roboto"/>
              <a:sym typeface="Roboto"/>
            </a:endParaRPr>
          </a:p>
        </p:txBody>
      </p:sp>
      <p:sp>
        <p:nvSpPr>
          <p:cNvPr id="472" name="Google Shape;472;p67"/>
          <p:cNvSpPr txBox="1"/>
          <p:nvPr/>
        </p:nvSpPr>
        <p:spPr>
          <a:xfrm>
            <a:off x="4216625" y="7191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      4.   NORMALISATION OF ACCELERATION</a:t>
            </a:r>
            <a:endParaRPr b="1" i="0" sz="1600" u="none" cap="none" strike="noStrike">
              <a:solidFill>
                <a:schemeClr val="dk1"/>
              </a:solidFill>
              <a:latin typeface="Roboto"/>
              <a:ea typeface="Roboto"/>
              <a:cs typeface="Roboto"/>
              <a:sym typeface="Roboto"/>
            </a:endParaRPr>
          </a:p>
        </p:txBody>
      </p:sp>
      <p:cxnSp>
        <p:nvCxnSpPr>
          <p:cNvPr id="473" name="Google Shape;473;p67"/>
          <p:cNvCxnSpPr/>
          <p:nvPr/>
        </p:nvCxnSpPr>
        <p:spPr>
          <a:xfrm>
            <a:off x="4682725" y="619050"/>
            <a:ext cx="0" cy="44898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67"/>
          <p:cNvSpPr txBox="1"/>
          <p:nvPr/>
        </p:nvSpPr>
        <p:spPr>
          <a:xfrm>
            <a:off x="4614875" y="1039450"/>
            <a:ext cx="4734600" cy="41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Roboto"/>
                <a:ea typeface="Roboto"/>
                <a:cs typeface="Roboto"/>
                <a:sym typeface="Roboto"/>
              </a:rPr>
              <a:t>→ The updated </a:t>
            </a:r>
            <a:r>
              <a:rPr lang="en" sz="1200">
                <a:latin typeface="Roboto"/>
                <a:ea typeface="Roboto"/>
                <a:cs typeface="Roboto"/>
                <a:sym typeface="Roboto"/>
              </a:rPr>
              <a:t>acceleration of each object is then normalised as: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accent3"/>
                </a:solidFill>
                <a:latin typeface="Roboto"/>
                <a:ea typeface="Roboto"/>
                <a:cs typeface="Roboto"/>
                <a:sym typeface="Roboto"/>
              </a:rPr>
              <a:t>acc_i(norm) = (u * (acc_i - acc_min) / (acc_max - acc_min) ) ) + l</a:t>
            </a:r>
            <a:endParaRPr sz="1200">
              <a:solidFill>
                <a:schemeClr val="accent3"/>
              </a:solidFill>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Where,</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acc_i(norm) → normalised acceleration of i’th object</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acc_i → acceleration of i’th object in that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Acc_max → maximum acceleration in the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acc_min → minimum acceleration in the population</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u = 0.9 (range of normalisation) </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l = 0.1 (range of normalisation)</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The </a:t>
            </a:r>
            <a:r>
              <a:rPr lang="en" sz="1200" u="sng">
                <a:solidFill>
                  <a:schemeClr val="accent3"/>
                </a:solidFill>
                <a:latin typeface="Roboto"/>
                <a:ea typeface="Roboto"/>
                <a:cs typeface="Roboto"/>
                <a:sym typeface="Roboto"/>
              </a:rPr>
              <a:t>acc_i(norm)</a:t>
            </a:r>
            <a:r>
              <a:rPr lang="en" sz="1200">
                <a:latin typeface="Roboto"/>
                <a:ea typeface="Roboto"/>
                <a:cs typeface="Roboto"/>
                <a:sym typeface="Roboto"/>
              </a:rPr>
              <a:t> determines the percentage of step that each object will change. </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If the object i is far away from global optimum, acceleration value will be high—meaning that the object will be in the exploration phase, otherwise, in exploitation phase.</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This helps search agents move towards the global best solution and at the same time they move away from local solutions.</a:t>
            </a:r>
            <a:endParaRPr sz="1200">
              <a:latin typeface="Roboto"/>
              <a:ea typeface="Roboto"/>
              <a:cs typeface="Roboto"/>
              <a:sym typeface="Roboto"/>
            </a:endParaRPr>
          </a:p>
        </p:txBody>
      </p:sp>
      <p:sp>
        <p:nvSpPr>
          <p:cNvPr id="475" name="Google Shape;475;p67"/>
          <p:cNvSpPr/>
          <p:nvPr/>
        </p:nvSpPr>
        <p:spPr>
          <a:xfrm>
            <a:off x="4450525" y="717625"/>
            <a:ext cx="464400" cy="434100"/>
          </a:xfrm>
          <a:prstGeom prst="stripedRightArrow">
            <a:avLst>
              <a:gd fmla="val 50000" name="adj1"/>
              <a:gd fmla="val 50000" name="adj2"/>
            </a:avLst>
          </a:prstGeom>
          <a:solidFill>
            <a:srgbClr val="FF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WORKING OF MODIFIED AOA</a:t>
            </a:r>
            <a:endParaRPr b="1" sz="2400"/>
          </a:p>
        </p:txBody>
      </p:sp>
      <p:sp>
        <p:nvSpPr>
          <p:cNvPr id="481" name="Google Shape;481;p68"/>
          <p:cNvSpPr txBox="1"/>
          <p:nvPr/>
        </p:nvSpPr>
        <p:spPr>
          <a:xfrm>
            <a:off x="1977300" y="819188"/>
            <a:ext cx="5068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 sz="1600">
                <a:solidFill>
                  <a:srgbClr val="4285F4"/>
                </a:solidFill>
                <a:latin typeface="Roboto"/>
                <a:ea typeface="Roboto"/>
                <a:cs typeface="Roboto"/>
                <a:sym typeface="Roboto"/>
              </a:rPr>
              <a:t>5</a:t>
            </a:r>
            <a:r>
              <a:rPr b="1" lang="en" sz="1600">
                <a:solidFill>
                  <a:srgbClr val="4285F4"/>
                </a:solidFill>
                <a:latin typeface="Roboto"/>
                <a:ea typeface="Roboto"/>
                <a:cs typeface="Roboto"/>
                <a:sym typeface="Roboto"/>
              </a:rPr>
              <a:t>.   </a:t>
            </a:r>
            <a:r>
              <a:rPr b="1" i="0" lang="en" sz="1600" u="none" cap="none" strike="noStrike">
                <a:solidFill>
                  <a:srgbClr val="4285F4"/>
                </a:solidFill>
                <a:latin typeface="Roboto"/>
                <a:ea typeface="Roboto"/>
                <a:cs typeface="Roboto"/>
                <a:sym typeface="Roboto"/>
              </a:rPr>
              <a:t>UPDATION </a:t>
            </a:r>
            <a:r>
              <a:rPr b="1" lang="en" sz="1600">
                <a:solidFill>
                  <a:srgbClr val="4285F4"/>
                </a:solidFill>
                <a:latin typeface="Roboto"/>
                <a:ea typeface="Roboto"/>
                <a:cs typeface="Roboto"/>
                <a:sym typeface="Roboto"/>
              </a:rPr>
              <a:t>OF POPULATION</a:t>
            </a:r>
            <a:endParaRPr b="1" i="0" sz="1600" u="none" cap="none" strike="noStrike">
              <a:solidFill>
                <a:srgbClr val="4285F4"/>
              </a:solidFill>
              <a:latin typeface="Roboto"/>
              <a:ea typeface="Roboto"/>
              <a:cs typeface="Roboto"/>
              <a:sym typeface="Roboto"/>
            </a:endParaRPr>
          </a:p>
        </p:txBody>
      </p:sp>
      <p:sp>
        <p:nvSpPr>
          <p:cNvPr id="482" name="Google Shape;482;p68"/>
          <p:cNvSpPr txBox="1"/>
          <p:nvPr/>
        </p:nvSpPr>
        <p:spPr>
          <a:xfrm>
            <a:off x="790500" y="1250300"/>
            <a:ext cx="7442100" cy="35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Roboto"/>
                <a:ea typeface="Roboto"/>
                <a:cs typeface="Roboto"/>
                <a:sym typeface="Roboto"/>
              </a:rPr>
              <a:t>IF </a:t>
            </a:r>
            <a:r>
              <a:rPr b="1" lang="en" u="sng">
                <a:latin typeface="Roboto"/>
                <a:ea typeface="Roboto"/>
                <a:cs typeface="Roboto"/>
                <a:sym typeface="Roboto"/>
              </a:rPr>
              <a:t>TF&lt;=0.5</a:t>
            </a:r>
            <a:r>
              <a:rPr lang="en">
                <a:latin typeface="Roboto"/>
                <a:ea typeface="Roboto"/>
                <a:cs typeface="Roboto"/>
                <a:sym typeface="Roboto"/>
              </a:rPr>
              <a:t> - exploration phase equation is called (collision between objects)</a:t>
            </a:r>
            <a:endParaRPr>
              <a:latin typeface="Roboto"/>
              <a:ea typeface="Roboto"/>
              <a:cs typeface="Roboto"/>
              <a:sym typeface="Roboto"/>
            </a:endParaRPr>
          </a:p>
          <a:p>
            <a:pPr indent="0" lvl="0" marL="457200" rtl="0" algn="l">
              <a:lnSpc>
                <a:spcPct val="115000"/>
              </a:lnSpc>
              <a:spcBef>
                <a:spcPts val="0"/>
              </a:spcBef>
              <a:spcAft>
                <a:spcPts val="0"/>
              </a:spcAft>
              <a:buNone/>
            </a:pPr>
            <a:r>
              <a:rPr lang="en">
                <a:solidFill>
                  <a:schemeClr val="accent3"/>
                </a:solidFill>
                <a:latin typeface="Roboto"/>
                <a:ea typeface="Roboto"/>
                <a:cs typeface="Roboto"/>
                <a:sym typeface="Roboto"/>
              </a:rPr>
              <a:t>x(i)_t+1 = x(i)_t + ( d * acc(i)_t+1 * ( x(r)_t - x(i)_t ) ) </a:t>
            </a:r>
            <a:endParaRPr>
              <a:solidFill>
                <a:schemeClr val="accent3"/>
              </a:solidFill>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IF </a:t>
            </a:r>
            <a:r>
              <a:rPr b="1" lang="en" u="sng">
                <a:latin typeface="Roboto"/>
                <a:ea typeface="Roboto"/>
                <a:cs typeface="Roboto"/>
                <a:sym typeface="Roboto"/>
              </a:rPr>
              <a:t>TF&gt;0.5</a:t>
            </a:r>
            <a:r>
              <a:rPr lang="en">
                <a:latin typeface="Roboto"/>
                <a:ea typeface="Roboto"/>
                <a:cs typeface="Roboto"/>
                <a:sym typeface="Roboto"/>
              </a:rPr>
              <a:t> </a:t>
            </a:r>
            <a:r>
              <a:rPr lang="en">
                <a:latin typeface="Roboto"/>
                <a:ea typeface="Roboto"/>
                <a:cs typeface="Roboto"/>
                <a:sym typeface="Roboto"/>
              </a:rPr>
              <a:t>- exploitation phase equation called (no collision)</a:t>
            </a:r>
            <a:endParaRPr>
              <a:latin typeface="Roboto"/>
              <a:ea typeface="Roboto"/>
              <a:cs typeface="Roboto"/>
              <a:sym typeface="Roboto"/>
            </a:endParaRPr>
          </a:p>
          <a:p>
            <a:pPr indent="0" lvl="0" marL="457200" rtl="0" algn="l">
              <a:lnSpc>
                <a:spcPct val="115000"/>
              </a:lnSpc>
              <a:spcBef>
                <a:spcPts val="0"/>
              </a:spcBef>
              <a:spcAft>
                <a:spcPts val="0"/>
              </a:spcAft>
              <a:buNone/>
            </a:pPr>
            <a:r>
              <a:rPr lang="en">
                <a:solidFill>
                  <a:schemeClr val="accent3"/>
                </a:solidFill>
                <a:latin typeface="Roboto"/>
                <a:ea typeface="Roboto"/>
                <a:cs typeface="Roboto"/>
                <a:sym typeface="Roboto"/>
              </a:rPr>
              <a:t>x(i)_t+1 = x(i)_t + ( F * d * acc(i)_t+1 * ( x_best - x(i)_t ) ) </a:t>
            </a:r>
            <a:endParaRPr>
              <a:solidFill>
                <a:schemeClr val="accent3"/>
              </a:solidFill>
              <a:latin typeface="Roboto"/>
              <a:ea typeface="Roboto"/>
              <a:cs typeface="Roboto"/>
              <a:sym typeface="Roboto"/>
            </a:endParaRPr>
          </a:p>
          <a:p>
            <a:pPr indent="0" lvl="0" marL="45720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where,</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acc(i)_t → acceleration of i’th object in t’th iteration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x(i)_t → decision variable of i’th object in t’th iteration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x_best → best value of decision variable in the population</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x(r)_t → decision variable of r’th object in t’th iteration where ‘r’ is generated randomly</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d → density decreasing factor </a:t>
            </a:r>
            <a:endParaRPr>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Lato"/>
              <a:buChar char="●"/>
            </a:pPr>
            <a:r>
              <a:rPr lang="en">
                <a:latin typeface="Roboto"/>
                <a:ea typeface="Roboto"/>
                <a:cs typeface="Roboto"/>
                <a:sym typeface="Roboto"/>
              </a:rPr>
              <a:t>F → Randomly generated, either -1 or +1</a:t>
            </a:r>
            <a:endParaRPr>
              <a:latin typeface="Roboto"/>
              <a:ea typeface="Roboto"/>
              <a:cs typeface="Roboto"/>
              <a:sym typeface="Roboto"/>
            </a:endParaRPr>
          </a:p>
          <a:p>
            <a:pPr indent="0" lvl="0" marL="0" rtl="0" algn="l">
              <a:lnSpc>
                <a:spcPct val="115000"/>
              </a:lnSpc>
              <a:spcBef>
                <a:spcPts val="0"/>
              </a:spcBef>
              <a:spcAft>
                <a:spcPts val="0"/>
              </a:spcAft>
              <a:buClr>
                <a:srgbClr val="000000"/>
              </a:buClr>
              <a:buSzPts val="1300"/>
              <a:buFont typeface="Arial"/>
              <a:buNone/>
            </a:pPr>
            <a:r>
              <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i="0" sz="1200" u="none" cap="none" strike="noStrike">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WHY </a:t>
            </a:r>
            <a:r>
              <a:rPr b="1" lang="en" sz="3200">
                <a:solidFill>
                  <a:srgbClr val="00FFFF"/>
                </a:solidFill>
              </a:rPr>
              <a:t>AOA </a:t>
            </a:r>
            <a:r>
              <a:rPr b="1" lang="en" sz="3200"/>
              <a:t>FOR OUR PROBLEM?</a:t>
            </a:r>
            <a:endParaRPr b="1" sz="2400"/>
          </a:p>
        </p:txBody>
      </p:sp>
      <p:sp>
        <p:nvSpPr>
          <p:cNvPr id="488" name="Google Shape;488;p69"/>
          <p:cNvSpPr txBox="1"/>
          <p:nvPr/>
        </p:nvSpPr>
        <p:spPr>
          <a:xfrm>
            <a:off x="44700" y="867825"/>
            <a:ext cx="9054600" cy="39687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3"/>
              </a:buClr>
              <a:buSzPts val="1500"/>
              <a:buFont typeface="Roboto"/>
              <a:buChar char="❖"/>
            </a:pPr>
            <a:r>
              <a:rPr b="1" lang="en" sz="1500">
                <a:latin typeface="Roboto"/>
                <a:ea typeface="Roboto"/>
                <a:cs typeface="Roboto"/>
                <a:sym typeface="Roboto"/>
              </a:rPr>
              <a:t>A recent algorithm</a:t>
            </a:r>
            <a:r>
              <a:rPr lang="en" sz="1500">
                <a:latin typeface="Roboto"/>
                <a:ea typeface="Roboto"/>
                <a:cs typeface="Roboto"/>
                <a:sym typeface="Roboto"/>
              </a:rPr>
              <a:t>(2020-2021)</a:t>
            </a:r>
            <a:r>
              <a:rPr b="1" lang="en" sz="1500">
                <a:latin typeface="Roboto"/>
                <a:ea typeface="Roboto"/>
                <a:cs typeface="Roboto"/>
                <a:sym typeface="Roboto"/>
              </a:rPr>
              <a:t> </a:t>
            </a:r>
            <a:r>
              <a:rPr b="1" lang="en" sz="1500">
                <a:latin typeface="Roboto"/>
                <a:ea typeface="Roboto"/>
                <a:cs typeface="Roboto"/>
                <a:sym typeface="Roboto"/>
              </a:rPr>
              <a:t>that has never been explored much. This algorithm has never been used in assembly line balancing problem which gives more value and novelty to our paper/project.</a:t>
            </a:r>
            <a:endParaRPr b="1" sz="1500">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Has dedicated exploration and exploitation phases that creates a balance between exploration and exploitation.</a:t>
            </a:r>
            <a:endParaRPr b="1" sz="1500">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Has no fine tuning parameters.</a:t>
            </a:r>
            <a:endParaRPr b="1" sz="1500">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Any type of user with no knowledge of metaheuristic algorithms can use this algorithm and get results.</a:t>
            </a:r>
            <a:endParaRPr b="1" sz="1500">
              <a:solidFill>
                <a:schemeClr val="accent3"/>
              </a:solidFill>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Faster compared to other algorithms as computations of simple math equations are faster.</a:t>
            </a:r>
            <a:endParaRPr b="1" sz="1500">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Not much complexity involved in updation of population.</a:t>
            </a:r>
            <a:endParaRPr b="1" sz="1500">
              <a:latin typeface="Roboto"/>
              <a:ea typeface="Roboto"/>
              <a:cs typeface="Roboto"/>
              <a:sym typeface="Roboto"/>
            </a:endParaRPr>
          </a:p>
          <a:p>
            <a:pPr indent="-323850" lvl="0" marL="457200" rtl="0" algn="l">
              <a:lnSpc>
                <a:spcPct val="115000"/>
              </a:lnSpc>
              <a:spcBef>
                <a:spcPts val="1000"/>
              </a:spcBef>
              <a:spcAft>
                <a:spcPts val="0"/>
              </a:spcAft>
              <a:buClr>
                <a:schemeClr val="accent3"/>
              </a:buClr>
              <a:buSzPts val="1500"/>
              <a:buFont typeface="Roboto"/>
              <a:buChar char="❖"/>
            </a:pPr>
            <a:r>
              <a:rPr b="1" lang="en" sz="1500">
                <a:latin typeface="Roboto"/>
                <a:ea typeface="Roboto"/>
                <a:cs typeface="Roboto"/>
                <a:sym typeface="Roboto"/>
              </a:rPr>
              <a:t>Larger search space is explored.</a:t>
            </a:r>
            <a:endParaRPr b="1" sz="1500">
              <a:latin typeface="Roboto"/>
              <a:ea typeface="Roboto"/>
              <a:cs typeface="Roboto"/>
              <a:sym typeface="Roboto"/>
            </a:endParaRPr>
          </a:p>
          <a:p>
            <a:pPr indent="-323850" lvl="0" marL="457200" rtl="0" algn="l">
              <a:lnSpc>
                <a:spcPct val="115000"/>
              </a:lnSpc>
              <a:spcBef>
                <a:spcPts val="1000"/>
              </a:spcBef>
              <a:spcAft>
                <a:spcPts val="1000"/>
              </a:spcAft>
              <a:buClr>
                <a:schemeClr val="accent3"/>
              </a:buClr>
              <a:buSzPts val="1500"/>
              <a:buFont typeface="Roboto"/>
              <a:buChar char="❖"/>
            </a:pPr>
            <a:r>
              <a:rPr b="1" lang="en" sz="1500">
                <a:latin typeface="Roboto"/>
                <a:ea typeface="Roboto"/>
                <a:cs typeface="Roboto"/>
                <a:sym typeface="Roboto"/>
              </a:rPr>
              <a:t>Easy to implement and hybridize with other algorithms.</a:t>
            </a:r>
            <a:endParaRPr i="0" sz="1200" u="none" cap="none" strike="noStrike">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8">
                                            <p:txEl>
                                              <p:pRg end="0" st="0"/>
                                            </p:txEl>
                                          </p:spTgt>
                                        </p:tgtEl>
                                        <p:attrNameLst>
                                          <p:attrName>style.visibility</p:attrName>
                                        </p:attrNameLst>
                                      </p:cBhvr>
                                      <p:to>
                                        <p:strVal val="visible"/>
                                      </p:to>
                                    </p:set>
                                    <p:anim calcmode="lin" valueType="num">
                                      <p:cBhvr additive="base">
                                        <p:cTn dur="1000"/>
                                        <p:tgtEl>
                                          <p:spTgt spid="48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8">
                                            <p:txEl>
                                              <p:pRg end="1" st="1"/>
                                            </p:txEl>
                                          </p:spTgt>
                                        </p:tgtEl>
                                        <p:attrNameLst>
                                          <p:attrName>style.visibility</p:attrName>
                                        </p:attrNameLst>
                                      </p:cBhvr>
                                      <p:to>
                                        <p:strVal val="visible"/>
                                      </p:to>
                                    </p:set>
                                    <p:anim calcmode="lin" valueType="num">
                                      <p:cBhvr additive="base">
                                        <p:cTn dur="1000"/>
                                        <p:tgtEl>
                                          <p:spTgt spid="48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8">
                                            <p:txEl>
                                              <p:pRg end="2" st="2"/>
                                            </p:txEl>
                                          </p:spTgt>
                                        </p:tgtEl>
                                        <p:attrNameLst>
                                          <p:attrName>style.visibility</p:attrName>
                                        </p:attrNameLst>
                                      </p:cBhvr>
                                      <p:to>
                                        <p:strVal val="visible"/>
                                      </p:to>
                                    </p:set>
                                    <p:anim calcmode="lin" valueType="num">
                                      <p:cBhvr additive="base">
                                        <p:cTn dur="1000"/>
                                        <p:tgtEl>
                                          <p:spTgt spid="48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8">
                                            <p:txEl>
                                              <p:pRg end="3" st="3"/>
                                            </p:txEl>
                                          </p:spTgt>
                                        </p:tgtEl>
                                        <p:attrNameLst>
                                          <p:attrName>style.visibility</p:attrName>
                                        </p:attrNameLst>
                                      </p:cBhvr>
                                      <p:to>
                                        <p:strVal val="visible"/>
                                      </p:to>
                                    </p:set>
                                    <p:anim calcmode="lin" valueType="num">
                                      <p:cBhvr additive="base">
                                        <p:cTn dur="1000"/>
                                        <p:tgtEl>
                                          <p:spTgt spid="48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8">
                                            <p:txEl>
                                              <p:pRg end="4" st="4"/>
                                            </p:txEl>
                                          </p:spTgt>
                                        </p:tgtEl>
                                        <p:attrNameLst>
                                          <p:attrName>style.visibility</p:attrName>
                                        </p:attrNameLst>
                                      </p:cBhvr>
                                      <p:to>
                                        <p:strVal val="visible"/>
                                      </p:to>
                                    </p:set>
                                    <p:anim calcmode="lin" valueType="num">
                                      <p:cBhvr additive="base">
                                        <p:cTn dur="1000"/>
                                        <p:tgtEl>
                                          <p:spTgt spid="48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8">
                                            <p:txEl>
                                              <p:pRg end="5" st="5"/>
                                            </p:txEl>
                                          </p:spTgt>
                                        </p:tgtEl>
                                        <p:attrNameLst>
                                          <p:attrName>style.visibility</p:attrName>
                                        </p:attrNameLst>
                                      </p:cBhvr>
                                      <p:to>
                                        <p:strVal val="visible"/>
                                      </p:to>
                                    </p:set>
                                    <p:anim calcmode="lin" valueType="num">
                                      <p:cBhvr additive="base">
                                        <p:cTn dur="1000"/>
                                        <p:tgtEl>
                                          <p:spTgt spid="48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8">
                                            <p:txEl>
                                              <p:pRg end="6" st="6"/>
                                            </p:txEl>
                                          </p:spTgt>
                                        </p:tgtEl>
                                        <p:attrNameLst>
                                          <p:attrName>style.visibility</p:attrName>
                                        </p:attrNameLst>
                                      </p:cBhvr>
                                      <p:to>
                                        <p:strVal val="visible"/>
                                      </p:to>
                                    </p:set>
                                    <p:anim calcmode="lin" valueType="num">
                                      <p:cBhvr additive="base">
                                        <p:cTn dur="1000"/>
                                        <p:tgtEl>
                                          <p:spTgt spid="48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8">
                                            <p:txEl>
                                              <p:pRg end="7" st="7"/>
                                            </p:txEl>
                                          </p:spTgt>
                                        </p:tgtEl>
                                        <p:attrNameLst>
                                          <p:attrName>style.visibility</p:attrName>
                                        </p:attrNameLst>
                                      </p:cBhvr>
                                      <p:to>
                                        <p:strVal val="visible"/>
                                      </p:to>
                                    </p:set>
                                    <p:anim calcmode="lin" valueType="num">
                                      <p:cBhvr additive="base">
                                        <p:cTn dur="1000"/>
                                        <p:tgtEl>
                                          <p:spTgt spid="488">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HYBRIDISATION OF ALGORITHMS</a:t>
            </a:r>
            <a:endParaRPr b="1" sz="2400"/>
          </a:p>
        </p:txBody>
      </p:sp>
      <p:sp>
        <p:nvSpPr>
          <p:cNvPr id="494" name="Google Shape;494;p70"/>
          <p:cNvSpPr txBox="1"/>
          <p:nvPr/>
        </p:nvSpPr>
        <p:spPr>
          <a:xfrm>
            <a:off x="-15750" y="733725"/>
            <a:ext cx="5945400" cy="4376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3"/>
              </a:buClr>
              <a:buSzPts val="1300"/>
              <a:buFont typeface="Roboto"/>
              <a:buChar char="❖"/>
            </a:pPr>
            <a:r>
              <a:rPr b="1" lang="en" sz="1300">
                <a:latin typeface="Roboto"/>
                <a:ea typeface="Roboto"/>
                <a:cs typeface="Roboto"/>
                <a:sym typeface="Roboto"/>
              </a:rPr>
              <a:t>Variants for algorithms are created to make the algorithm give better results</a:t>
            </a:r>
            <a:r>
              <a:rPr b="1" lang="en" sz="1300">
                <a:latin typeface="Roboto"/>
                <a:ea typeface="Roboto"/>
                <a:cs typeface="Roboto"/>
                <a:sym typeface="Roboto"/>
              </a:rPr>
              <a:t>.</a:t>
            </a:r>
            <a:endParaRPr b="1" sz="1300">
              <a:latin typeface="Roboto"/>
              <a:ea typeface="Roboto"/>
              <a:cs typeface="Roboto"/>
              <a:sym typeface="Roboto"/>
            </a:endParaRPr>
          </a:p>
          <a:p>
            <a:pPr indent="-311150" lvl="0" marL="457200" rtl="0" algn="l">
              <a:lnSpc>
                <a:spcPct val="115000"/>
              </a:lnSpc>
              <a:spcBef>
                <a:spcPts val="1000"/>
              </a:spcBef>
              <a:spcAft>
                <a:spcPts val="0"/>
              </a:spcAft>
              <a:buClr>
                <a:schemeClr val="accent3"/>
              </a:buClr>
              <a:buSzPts val="1300"/>
              <a:buFont typeface="Roboto"/>
              <a:buChar char="❖"/>
            </a:pPr>
            <a:r>
              <a:rPr b="1" lang="en" sz="1300">
                <a:latin typeface="Roboto"/>
                <a:ea typeface="Roboto"/>
                <a:cs typeface="Roboto"/>
                <a:sym typeface="Roboto"/>
              </a:rPr>
              <a:t>By hybridizing the algorithm with another combines the advantages of both the </a:t>
            </a:r>
            <a:r>
              <a:rPr b="1" lang="en" sz="1300">
                <a:latin typeface="Roboto"/>
                <a:ea typeface="Roboto"/>
                <a:cs typeface="Roboto"/>
                <a:sym typeface="Roboto"/>
              </a:rPr>
              <a:t>algorithm and gives better solution than a single algorithm.</a:t>
            </a:r>
            <a:endParaRPr b="1" sz="1300">
              <a:latin typeface="Roboto"/>
              <a:ea typeface="Roboto"/>
              <a:cs typeface="Roboto"/>
              <a:sym typeface="Roboto"/>
            </a:endParaRPr>
          </a:p>
          <a:p>
            <a:pPr indent="-311150" lvl="0" marL="457200" rtl="0" algn="l">
              <a:lnSpc>
                <a:spcPct val="115000"/>
              </a:lnSpc>
              <a:spcBef>
                <a:spcPts val="1000"/>
              </a:spcBef>
              <a:spcAft>
                <a:spcPts val="0"/>
              </a:spcAft>
              <a:buClr>
                <a:schemeClr val="accent3"/>
              </a:buClr>
              <a:buSzPts val="1300"/>
              <a:buFont typeface="Roboto"/>
              <a:buChar char="❖"/>
            </a:pPr>
            <a:r>
              <a:rPr b="1" lang="en" sz="1300">
                <a:latin typeface="Roboto"/>
                <a:ea typeface="Roboto"/>
                <a:cs typeface="Roboto"/>
                <a:sym typeface="Roboto"/>
              </a:rPr>
              <a:t>The algorithm chosen to hybridize with the developed 4 algorithms is ABC (</a:t>
            </a:r>
            <a:r>
              <a:rPr b="1" lang="en" sz="1300">
                <a:solidFill>
                  <a:srgbClr val="0000FF"/>
                </a:solidFill>
                <a:latin typeface="Roboto"/>
                <a:ea typeface="Roboto"/>
                <a:cs typeface="Roboto"/>
                <a:sym typeface="Roboto"/>
              </a:rPr>
              <a:t>artificial bee colony algorithm</a:t>
            </a:r>
            <a:r>
              <a:rPr b="1" lang="en" sz="1300">
                <a:latin typeface="Roboto"/>
                <a:ea typeface="Roboto"/>
                <a:cs typeface="Roboto"/>
                <a:sym typeface="Roboto"/>
              </a:rPr>
              <a:t>).</a:t>
            </a:r>
            <a:endParaRPr b="1" sz="1300">
              <a:solidFill>
                <a:schemeClr val="accent3"/>
              </a:solidFill>
              <a:latin typeface="Roboto"/>
              <a:ea typeface="Roboto"/>
              <a:cs typeface="Roboto"/>
              <a:sym typeface="Roboto"/>
            </a:endParaRPr>
          </a:p>
          <a:p>
            <a:pPr indent="-311150" lvl="0" marL="457200" rtl="0" algn="l">
              <a:lnSpc>
                <a:spcPct val="115000"/>
              </a:lnSpc>
              <a:spcBef>
                <a:spcPts val="1000"/>
              </a:spcBef>
              <a:spcAft>
                <a:spcPts val="0"/>
              </a:spcAft>
              <a:buClr>
                <a:schemeClr val="accent3"/>
              </a:buClr>
              <a:buSzPts val="1300"/>
              <a:buFont typeface="Roboto"/>
              <a:buChar char="❖"/>
            </a:pPr>
            <a:r>
              <a:rPr b="1" lang="en" sz="1300">
                <a:latin typeface="Roboto"/>
                <a:ea typeface="Roboto"/>
                <a:cs typeface="Roboto"/>
                <a:sym typeface="Roboto"/>
              </a:rPr>
              <a:t>The scout phase from this ABC algorithm is added with those 4 algorithms(</a:t>
            </a:r>
            <a:r>
              <a:rPr b="1" lang="en" sz="1300">
                <a:solidFill>
                  <a:srgbClr val="0000FF"/>
                </a:solidFill>
                <a:latin typeface="Roboto"/>
                <a:ea typeface="Roboto"/>
                <a:cs typeface="Roboto"/>
                <a:sym typeface="Roboto"/>
              </a:rPr>
              <a:t>PSO, TLBO, MBO, AOA</a:t>
            </a:r>
            <a:r>
              <a:rPr b="1" lang="en" sz="1300">
                <a:latin typeface="Roboto"/>
                <a:ea typeface="Roboto"/>
                <a:cs typeface="Roboto"/>
                <a:sym typeface="Roboto"/>
              </a:rPr>
              <a:t>).</a:t>
            </a:r>
            <a:endParaRPr b="1" sz="1300">
              <a:latin typeface="Roboto"/>
              <a:ea typeface="Roboto"/>
              <a:cs typeface="Roboto"/>
              <a:sym typeface="Roboto"/>
            </a:endParaRPr>
          </a:p>
          <a:p>
            <a:pPr indent="-311150" lvl="0" marL="457200" rtl="0" algn="l">
              <a:lnSpc>
                <a:spcPct val="115000"/>
              </a:lnSpc>
              <a:spcBef>
                <a:spcPts val="1000"/>
              </a:spcBef>
              <a:spcAft>
                <a:spcPts val="0"/>
              </a:spcAft>
              <a:buClr>
                <a:schemeClr val="accent3"/>
              </a:buClr>
              <a:buSzPts val="1300"/>
              <a:buFont typeface="Roboto"/>
              <a:buChar char="❖"/>
            </a:pPr>
            <a:r>
              <a:rPr b="1" lang="en" sz="1300">
                <a:latin typeface="Roboto"/>
                <a:ea typeface="Roboto"/>
                <a:cs typeface="Roboto"/>
                <a:sym typeface="Roboto"/>
              </a:rPr>
              <a:t>The main reason of adding the scout phase is that, it increases the exploration and exploitation space and gives better pareto fronts by replacing the retained solutions and replacing it with a random one.</a:t>
            </a:r>
            <a:endParaRPr b="1" sz="1300">
              <a:latin typeface="Roboto"/>
              <a:ea typeface="Roboto"/>
              <a:cs typeface="Roboto"/>
              <a:sym typeface="Roboto"/>
            </a:endParaRPr>
          </a:p>
          <a:p>
            <a:pPr indent="-311150" lvl="0" marL="457200" rtl="0" algn="l">
              <a:lnSpc>
                <a:spcPct val="115000"/>
              </a:lnSpc>
              <a:spcBef>
                <a:spcPts val="1000"/>
              </a:spcBef>
              <a:spcAft>
                <a:spcPts val="0"/>
              </a:spcAft>
              <a:buClr>
                <a:schemeClr val="accent3"/>
              </a:buClr>
              <a:buSzPts val="1300"/>
              <a:buFont typeface="Roboto"/>
              <a:buChar char="❖"/>
            </a:pPr>
            <a:r>
              <a:rPr b="1" lang="en" sz="1300">
                <a:latin typeface="Roboto"/>
                <a:ea typeface="Roboto"/>
                <a:cs typeface="Roboto"/>
                <a:sym typeface="Roboto"/>
              </a:rPr>
              <a:t>Easy to implement and hybridize with other algorithms.</a:t>
            </a:r>
            <a:endParaRPr b="1" sz="1300">
              <a:latin typeface="Roboto"/>
              <a:ea typeface="Roboto"/>
              <a:cs typeface="Roboto"/>
              <a:sym typeface="Roboto"/>
            </a:endParaRPr>
          </a:p>
          <a:p>
            <a:pPr indent="-311150" lvl="0" marL="457200" rtl="0" algn="l">
              <a:lnSpc>
                <a:spcPct val="115000"/>
              </a:lnSpc>
              <a:spcBef>
                <a:spcPts val="1000"/>
              </a:spcBef>
              <a:spcAft>
                <a:spcPts val="1000"/>
              </a:spcAft>
              <a:buClr>
                <a:schemeClr val="accent3"/>
              </a:buClr>
              <a:buSzPts val="1300"/>
              <a:buFont typeface="Roboto"/>
              <a:buChar char="❖"/>
            </a:pPr>
            <a:r>
              <a:rPr b="1" lang="en" sz="1300">
                <a:latin typeface="Roboto"/>
                <a:ea typeface="Roboto"/>
                <a:cs typeface="Roboto"/>
                <a:sym typeface="Roboto"/>
              </a:rPr>
              <a:t>All these algorithms are compared using those performance indicators. </a:t>
            </a:r>
            <a:r>
              <a:rPr b="1" lang="en" sz="1300">
                <a:latin typeface="Roboto"/>
                <a:ea typeface="Roboto"/>
                <a:cs typeface="Roboto"/>
                <a:sym typeface="Roboto"/>
              </a:rPr>
              <a:t>The best performing algorithm after testing those with different data sets is presented in next section.</a:t>
            </a:r>
            <a:endParaRPr i="0" sz="1000" u="none" cap="none" strike="noStrike">
              <a:latin typeface="Roboto"/>
              <a:ea typeface="Roboto"/>
              <a:cs typeface="Roboto"/>
              <a:sym typeface="Roboto"/>
            </a:endParaRPr>
          </a:p>
        </p:txBody>
      </p:sp>
      <p:pic>
        <p:nvPicPr>
          <p:cNvPr id="495" name="Google Shape;495;p70"/>
          <p:cNvPicPr preferRelativeResize="0"/>
          <p:nvPr/>
        </p:nvPicPr>
        <p:blipFill>
          <a:blip r:embed="rId3">
            <a:alphaModFix/>
          </a:blip>
          <a:stretch>
            <a:fillRect/>
          </a:stretch>
        </p:blipFill>
        <p:spPr>
          <a:xfrm>
            <a:off x="5929650" y="658850"/>
            <a:ext cx="3214350" cy="4484651"/>
          </a:xfrm>
          <a:prstGeom prst="rect">
            <a:avLst/>
          </a:prstGeom>
          <a:noFill/>
          <a:ln cap="flat" cmpd="sng" w="9525">
            <a:solidFill>
              <a:srgbClr val="333333"/>
            </a:solidFill>
            <a:prstDash val="solid"/>
            <a:round/>
            <a:headEnd len="sm" w="sm" type="none"/>
            <a:tailEnd len="sm" w="sm" type="none"/>
          </a:ln>
        </p:spPr>
      </p:pic>
      <p:sp>
        <p:nvSpPr>
          <p:cNvPr id="496" name="Google Shape;496;p70"/>
          <p:cNvSpPr/>
          <p:nvPr/>
        </p:nvSpPr>
        <p:spPr>
          <a:xfrm>
            <a:off x="5777300" y="4009975"/>
            <a:ext cx="2632800" cy="792300"/>
          </a:xfrm>
          <a:prstGeom prst="ellipse">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PERFORMANCE INDICATORS</a:t>
            </a:r>
            <a:endParaRPr b="1" sz="2400"/>
          </a:p>
        </p:txBody>
      </p:sp>
      <p:sp>
        <p:nvSpPr>
          <p:cNvPr id="502" name="Google Shape;502;p71"/>
          <p:cNvSpPr txBox="1"/>
          <p:nvPr>
            <p:ph idx="4294967295" type="body"/>
          </p:nvPr>
        </p:nvSpPr>
        <p:spPr>
          <a:xfrm>
            <a:off x="98250" y="706625"/>
            <a:ext cx="8826600" cy="344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rgbClr val="0000FF"/>
                </a:solidFill>
              </a:rPr>
              <a:t>PI 1 - NUMBER OF NON DOMINATED SOLUTIONS FOUND</a:t>
            </a:r>
            <a:endParaRPr b="1" sz="1700" u="sng">
              <a:solidFill>
                <a:srgbClr val="0000FF"/>
              </a:solidFill>
            </a:endParaRPr>
          </a:p>
          <a:p>
            <a:pPr indent="-323850" lvl="0" marL="457200" rtl="0" algn="l">
              <a:spcBef>
                <a:spcPts val="0"/>
              </a:spcBef>
              <a:spcAft>
                <a:spcPts val="0"/>
              </a:spcAft>
              <a:buClr>
                <a:srgbClr val="333333"/>
              </a:buClr>
              <a:buSzPts val="1500"/>
              <a:buChar char="➔"/>
            </a:pPr>
            <a:r>
              <a:rPr lang="en" sz="1500">
                <a:solidFill>
                  <a:srgbClr val="333333"/>
                </a:solidFill>
              </a:rPr>
              <a:t> The number of non-dominated solution generated by each algorithm in Pareto solution. </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Higher PI 1 shows better algorithm performance.</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b="1" lang="en" sz="1700" u="sng">
                <a:solidFill>
                  <a:srgbClr val="0000FF"/>
                </a:solidFill>
              </a:rPr>
              <a:t>PI 2 - ERROR RATIO</a:t>
            </a:r>
            <a:endParaRPr b="1" sz="1700" u="sng">
              <a:solidFill>
                <a:srgbClr val="0000FF"/>
              </a:solidFill>
            </a:endParaRPr>
          </a:p>
          <a:p>
            <a:pPr indent="-323850" lvl="0" marL="457200" rtl="0" algn="l">
              <a:spcBef>
                <a:spcPts val="0"/>
              </a:spcBef>
              <a:spcAft>
                <a:spcPts val="0"/>
              </a:spcAft>
              <a:buClr>
                <a:srgbClr val="333333"/>
              </a:buClr>
              <a:buSzPts val="1500"/>
              <a:buChar char="➔"/>
            </a:pPr>
            <a:r>
              <a:rPr lang="en" sz="1500">
                <a:solidFill>
                  <a:srgbClr val="333333"/>
                </a:solidFill>
              </a:rPr>
              <a:t>The number of solution which is not member of the Pareto optimal set divided by the number of solution generated by the algorithm. </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Smaller PI 2 shows better algorithm performance.</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b="1" lang="en" sz="1700" u="sng">
                <a:solidFill>
                  <a:srgbClr val="0000FF"/>
                </a:solidFill>
              </a:rPr>
              <a:t>PI 3 - CONVERGENCE METRIC</a:t>
            </a:r>
            <a:endParaRPr b="1" sz="1700" u="sng">
              <a:solidFill>
                <a:srgbClr val="0000FF"/>
              </a:solidFill>
            </a:endParaRPr>
          </a:p>
          <a:p>
            <a:pPr indent="-323850" lvl="0" marL="457200" rtl="0" algn="l">
              <a:spcBef>
                <a:spcPts val="0"/>
              </a:spcBef>
              <a:spcAft>
                <a:spcPts val="0"/>
              </a:spcAft>
              <a:buClr>
                <a:srgbClr val="333333"/>
              </a:buClr>
              <a:buSzPts val="1500"/>
              <a:buChar char="➔"/>
            </a:pPr>
            <a:r>
              <a:rPr lang="en" sz="1500">
                <a:solidFill>
                  <a:srgbClr val="333333"/>
                </a:solidFill>
              </a:rPr>
              <a:t> This metric measures the extent of convergence to a known set of Pareto optimal solutions, as follows:</a:t>
            </a:r>
            <a:endParaRPr sz="1500">
              <a:solidFill>
                <a:srgbClr val="333333"/>
              </a:solidFill>
            </a:endParaRPr>
          </a:p>
        </p:txBody>
      </p:sp>
      <p:pic>
        <p:nvPicPr>
          <p:cNvPr id="503" name="Google Shape;503;p71"/>
          <p:cNvPicPr preferRelativeResize="0"/>
          <p:nvPr/>
        </p:nvPicPr>
        <p:blipFill>
          <a:blip r:embed="rId3">
            <a:alphaModFix/>
          </a:blip>
          <a:stretch>
            <a:fillRect/>
          </a:stretch>
        </p:blipFill>
        <p:spPr>
          <a:xfrm>
            <a:off x="1532700" y="3841348"/>
            <a:ext cx="2076450" cy="1137450"/>
          </a:xfrm>
          <a:prstGeom prst="rect">
            <a:avLst/>
          </a:prstGeom>
          <a:noFill/>
          <a:ln cap="flat" cmpd="sng" w="9525">
            <a:solidFill>
              <a:srgbClr val="333333"/>
            </a:solidFill>
            <a:prstDash val="solid"/>
            <a:round/>
            <a:headEnd len="sm" w="sm" type="none"/>
            <a:tailEnd len="sm" w="sm" type="none"/>
          </a:ln>
        </p:spPr>
      </p:pic>
      <p:sp>
        <p:nvSpPr>
          <p:cNvPr id="504" name="Google Shape;504;p71"/>
          <p:cNvSpPr txBox="1"/>
          <p:nvPr/>
        </p:nvSpPr>
        <p:spPr>
          <a:xfrm>
            <a:off x="4050400" y="3841350"/>
            <a:ext cx="487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where, </a:t>
            </a:r>
            <a:r>
              <a:rPr b="1" lang="en">
                <a:latin typeface="Roboto"/>
                <a:ea typeface="Roboto"/>
                <a:cs typeface="Roboto"/>
                <a:sym typeface="Roboto"/>
              </a:rPr>
              <a:t>N</a:t>
            </a:r>
            <a:r>
              <a:rPr lang="en">
                <a:latin typeface="Roboto"/>
                <a:ea typeface="Roboto"/>
                <a:cs typeface="Roboto"/>
                <a:sym typeface="Roboto"/>
              </a:rPr>
              <a:t> is the number of nondominated solutions obtained with an algorithm and,</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di</a:t>
            </a:r>
            <a:r>
              <a:rPr lang="en">
                <a:latin typeface="Roboto"/>
                <a:ea typeface="Roboto"/>
                <a:cs typeface="Roboto"/>
                <a:sym typeface="Roboto"/>
              </a:rPr>
              <a:t> is the Euclidean distance between each of the nondominated solutions and the nearest member of the true Pareto optimal front.</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t>PERFORMANCE INDICATORS</a:t>
            </a:r>
            <a:endParaRPr b="1" sz="2400"/>
          </a:p>
        </p:txBody>
      </p:sp>
      <p:sp>
        <p:nvSpPr>
          <p:cNvPr id="510" name="Google Shape;510;p72"/>
          <p:cNvSpPr txBox="1"/>
          <p:nvPr>
            <p:ph idx="4294967295" type="body"/>
          </p:nvPr>
        </p:nvSpPr>
        <p:spPr>
          <a:xfrm>
            <a:off x="98250" y="766525"/>
            <a:ext cx="6647400" cy="2876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rgbClr val="0000FF"/>
                </a:solidFill>
              </a:rPr>
              <a:t>PI 4 - SPACING</a:t>
            </a:r>
            <a:endParaRPr b="1" sz="1700" u="sng">
              <a:solidFill>
                <a:srgbClr val="0000FF"/>
              </a:solidFill>
            </a:endParaRPr>
          </a:p>
          <a:p>
            <a:pPr indent="-323850" lvl="0" marL="457200" rtl="0" algn="l">
              <a:spcBef>
                <a:spcPts val="0"/>
              </a:spcBef>
              <a:spcAft>
                <a:spcPts val="0"/>
              </a:spcAft>
              <a:buClr>
                <a:srgbClr val="333333"/>
              </a:buClr>
              <a:buSzPts val="1500"/>
              <a:buChar char="➔"/>
            </a:pPr>
            <a:r>
              <a:rPr lang="en" sz="1500">
                <a:solidFill>
                  <a:srgbClr val="333333"/>
                </a:solidFill>
              </a:rPr>
              <a:t> This indicator measures the relative distance between each solution.</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where, </a:t>
            </a:r>
            <a:r>
              <a:rPr b="1" lang="en" sz="1500">
                <a:solidFill>
                  <a:srgbClr val="333333"/>
                </a:solidFill>
              </a:rPr>
              <a:t>di</a:t>
            </a:r>
            <a:r>
              <a:rPr lang="en" sz="1500">
                <a:solidFill>
                  <a:srgbClr val="333333"/>
                </a:solidFill>
              </a:rPr>
              <a:t> is the distance between solution </a:t>
            </a:r>
            <a:r>
              <a:rPr b="1" lang="en" sz="1500">
                <a:solidFill>
                  <a:srgbClr val="333333"/>
                </a:solidFill>
              </a:rPr>
              <a:t>i</a:t>
            </a:r>
            <a:r>
              <a:rPr lang="en" sz="1500">
                <a:solidFill>
                  <a:srgbClr val="333333"/>
                </a:solidFill>
              </a:rPr>
              <a:t> and the nearest solution, while </a:t>
            </a:r>
            <a:r>
              <a:rPr b="1" lang="en" sz="1500">
                <a:solidFill>
                  <a:srgbClr val="333333"/>
                </a:solidFill>
              </a:rPr>
              <a:t>d</a:t>
            </a:r>
            <a:r>
              <a:rPr lang="en" sz="1500">
                <a:solidFill>
                  <a:srgbClr val="333333"/>
                </a:solidFill>
              </a:rPr>
              <a:t> is the average of all </a:t>
            </a:r>
            <a:r>
              <a:rPr b="1" lang="en" sz="1500">
                <a:solidFill>
                  <a:srgbClr val="333333"/>
                </a:solidFill>
              </a:rPr>
              <a:t>di</a:t>
            </a:r>
            <a:r>
              <a:rPr lang="en" sz="1500">
                <a:solidFill>
                  <a:srgbClr val="333333"/>
                </a:solidFill>
              </a:rPr>
              <a:t>. </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The smaller spacing index shows better solution and has better space between each solution.</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b="1" lang="en" sz="1700" u="sng">
                <a:solidFill>
                  <a:srgbClr val="0000FF"/>
                </a:solidFill>
              </a:rPr>
              <a:t>PI 5 - MAXIMUM SPREAD</a:t>
            </a:r>
            <a:endParaRPr b="1" sz="1700" u="sng">
              <a:solidFill>
                <a:srgbClr val="0000FF"/>
              </a:solidFill>
            </a:endParaRPr>
          </a:p>
          <a:p>
            <a:pPr indent="-323850" lvl="0" marL="457200" rtl="0" algn="l">
              <a:spcBef>
                <a:spcPts val="0"/>
              </a:spcBef>
              <a:spcAft>
                <a:spcPts val="0"/>
              </a:spcAft>
              <a:buClr>
                <a:srgbClr val="333333"/>
              </a:buClr>
              <a:buSzPts val="1500"/>
              <a:buChar char="➔"/>
            </a:pPr>
            <a:r>
              <a:rPr lang="en" sz="1500">
                <a:solidFill>
                  <a:srgbClr val="333333"/>
                </a:solidFill>
              </a:rPr>
              <a:t> The spread of solution found by each algorithm. </a:t>
            </a:r>
            <a:endParaRPr sz="1500">
              <a:solidFill>
                <a:srgbClr val="333333"/>
              </a:solidFill>
            </a:endParaRPr>
          </a:p>
          <a:p>
            <a:pPr indent="-323850" lvl="0" marL="457200" rtl="0" algn="l">
              <a:spcBef>
                <a:spcPts val="0"/>
              </a:spcBef>
              <a:spcAft>
                <a:spcPts val="0"/>
              </a:spcAft>
              <a:buClr>
                <a:srgbClr val="333333"/>
              </a:buClr>
              <a:buSzPts val="1500"/>
              <a:buChar char="➔"/>
            </a:pPr>
            <a:r>
              <a:rPr lang="en" sz="1500">
                <a:solidFill>
                  <a:srgbClr val="333333"/>
                </a:solidFill>
              </a:rPr>
              <a:t>Larger maximum spread is better.</a:t>
            </a:r>
            <a:endParaRPr sz="1500">
              <a:solidFill>
                <a:srgbClr val="333333"/>
              </a:solidFill>
            </a:endParaRPr>
          </a:p>
        </p:txBody>
      </p:sp>
      <p:pic>
        <p:nvPicPr>
          <p:cNvPr id="511" name="Google Shape;511;p72"/>
          <p:cNvPicPr preferRelativeResize="0"/>
          <p:nvPr/>
        </p:nvPicPr>
        <p:blipFill>
          <a:blip r:embed="rId3">
            <a:alphaModFix/>
          </a:blip>
          <a:stretch>
            <a:fillRect/>
          </a:stretch>
        </p:blipFill>
        <p:spPr>
          <a:xfrm>
            <a:off x="6843050" y="766525"/>
            <a:ext cx="2179150" cy="1143000"/>
          </a:xfrm>
          <a:prstGeom prst="rect">
            <a:avLst/>
          </a:prstGeom>
          <a:noFill/>
          <a:ln cap="flat" cmpd="sng" w="9525">
            <a:solidFill>
              <a:srgbClr val="333333"/>
            </a:solidFill>
            <a:prstDash val="solid"/>
            <a:round/>
            <a:headEnd len="sm" w="sm" type="none"/>
            <a:tailEnd len="sm" w="sm" type="none"/>
          </a:ln>
        </p:spPr>
      </p:pic>
      <p:pic>
        <p:nvPicPr>
          <p:cNvPr id="512" name="Google Shape;512;p72"/>
          <p:cNvPicPr preferRelativeResize="0"/>
          <p:nvPr/>
        </p:nvPicPr>
        <p:blipFill>
          <a:blip r:embed="rId4">
            <a:alphaModFix/>
          </a:blip>
          <a:stretch>
            <a:fillRect/>
          </a:stretch>
        </p:blipFill>
        <p:spPr>
          <a:xfrm>
            <a:off x="5908750" y="2529750"/>
            <a:ext cx="3113447" cy="1196075"/>
          </a:xfrm>
          <a:prstGeom prst="rect">
            <a:avLst/>
          </a:prstGeom>
          <a:noFill/>
          <a:ln cap="flat" cmpd="sng" w="9525">
            <a:solidFill>
              <a:srgbClr val="333333"/>
            </a:solidFill>
            <a:prstDash val="solid"/>
            <a:round/>
            <a:headEnd len="sm" w="sm" type="none"/>
            <a:tailEnd len="sm" w="sm" type="none"/>
          </a:ln>
        </p:spPr>
      </p:pic>
      <p:graphicFrame>
        <p:nvGraphicFramePr>
          <p:cNvPr id="513" name="Google Shape;513;p72"/>
          <p:cNvGraphicFramePr/>
          <p:nvPr/>
        </p:nvGraphicFramePr>
        <p:xfrm>
          <a:off x="705425" y="4054975"/>
          <a:ext cx="3000000" cy="3000000"/>
        </p:xfrm>
        <a:graphic>
          <a:graphicData uri="http://schemas.openxmlformats.org/drawingml/2006/table">
            <a:tbl>
              <a:tblPr>
                <a:noFill/>
                <a:tableStyleId>{1CCBD852-2E32-4381-B35F-2D410E41DD2A}</a:tableStyleId>
              </a:tblPr>
              <a:tblGrid>
                <a:gridCol w="2853800"/>
                <a:gridCol w="921925"/>
                <a:gridCol w="772125"/>
                <a:gridCol w="817200"/>
                <a:gridCol w="847450"/>
                <a:gridCol w="1026500"/>
              </a:tblGrid>
              <a:tr h="381000">
                <a:tc>
                  <a:txBody>
                    <a:bodyPr/>
                    <a:lstStyle/>
                    <a:p>
                      <a:pPr indent="0" lvl="0" marL="0" rtl="0" algn="ctr">
                        <a:spcBef>
                          <a:spcPts val="0"/>
                        </a:spcBef>
                        <a:spcAft>
                          <a:spcPts val="0"/>
                        </a:spcAft>
                        <a:buNone/>
                      </a:pPr>
                      <a:r>
                        <a:rPr b="1" lang="en" sz="1500">
                          <a:solidFill>
                            <a:schemeClr val="dk1"/>
                          </a:solidFill>
                        </a:rPr>
                        <a:t>PERFORMANCE INDICATOR</a:t>
                      </a:r>
                      <a:endParaRPr b="1" sz="1500">
                        <a:solidFill>
                          <a:schemeClr val="dk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b="1" lang="en" sz="1500">
                          <a:solidFill>
                            <a:srgbClr val="FF0000"/>
                          </a:solidFill>
                        </a:rPr>
                        <a:t>PI 1</a:t>
                      </a:r>
                      <a:endParaRPr b="1" sz="1500">
                        <a:solidFill>
                          <a:srgbClr val="FF0000"/>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n" sz="1500">
                          <a:solidFill>
                            <a:srgbClr val="FF0000"/>
                          </a:solidFill>
                        </a:rPr>
                        <a:t>PI 2</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n" sz="1500">
                          <a:solidFill>
                            <a:srgbClr val="FF0000"/>
                          </a:solidFill>
                        </a:rPr>
                        <a:t>PI 3</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n" sz="1500">
                          <a:solidFill>
                            <a:srgbClr val="FF0000"/>
                          </a:solidFill>
                        </a:rPr>
                        <a:t>PI 4</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b="1" lang="en" sz="1500">
                          <a:solidFill>
                            <a:srgbClr val="FF0000"/>
                          </a:solidFill>
                        </a:rPr>
                        <a:t>PI 5</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9FC5E8"/>
                    </a:solidFill>
                  </a:tcPr>
                </a:tc>
              </a:tr>
              <a:tr h="591125">
                <a:tc>
                  <a:txBody>
                    <a:bodyPr/>
                    <a:lstStyle/>
                    <a:p>
                      <a:pPr indent="0" lvl="0" marL="0" rtl="0" algn="ctr">
                        <a:spcBef>
                          <a:spcPts val="0"/>
                        </a:spcBef>
                        <a:spcAft>
                          <a:spcPts val="0"/>
                        </a:spcAft>
                        <a:buNone/>
                      </a:pPr>
                      <a:r>
                        <a:rPr b="1" lang="en" sz="1500">
                          <a:solidFill>
                            <a:schemeClr val="dk1"/>
                          </a:solidFill>
                        </a:rPr>
                        <a:t>BETTER PERFORMANCE</a:t>
                      </a:r>
                      <a:endParaRPr b="1" sz="1500">
                        <a:solidFill>
                          <a:schemeClr val="dk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DE4D0"/>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DE4D0"/>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DE4D0"/>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DE4D0"/>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DE4D0"/>
                    </a:solidFill>
                  </a:tcPr>
                </a:tc>
              </a:tr>
            </a:tbl>
          </a:graphicData>
        </a:graphic>
      </p:graphicFrame>
      <p:pic>
        <p:nvPicPr>
          <p:cNvPr id="514" name="Google Shape;514;p72"/>
          <p:cNvPicPr preferRelativeResize="0"/>
          <p:nvPr/>
        </p:nvPicPr>
        <p:blipFill>
          <a:blip r:embed="rId5">
            <a:alphaModFix/>
          </a:blip>
          <a:stretch>
            <a:fillRect/>
          </a:stretch>
        </p:blipFill>
        <p:spPr>
          <a:xfrm rot="-5400000">
            <a:off x="3778412" y="4503838"/>
            <a:ext cx="501625" cy="493200"/>
          </a:xfrm>
          <a:prstGeom prst="rect">
            <a:avLst/>
          </a:prstGeom>
          <a:noFill/>
          <a:ln>
            <a:noFill/>
          </a:ln>
        </p:spPr>
      </p:pic>
      <p:pic>
        <p:nvPicPr>
          <p:cNvPr id="515" name="Google Shape;515;p72"/>
          <p:cNvPicPr preferRelativeResize="0"/>
          <p:nvPr/>
        </p:nvPicPr>
        <p:blipFill>
          <a:blip r:embed="rId5">
            <a:alphaModFix/>
          </a:blip>
          <a:stretch>
            <a:fillRect/>
          </a:stretch>
        </p:blipFill>
        <p:spPr>
          <a:xfrm rot="5400000">
            <a:off x="4649562" y="4503838"/>
            <a:ext cx="501625" cy="493200"/>
          </a:xfrm>
          <a:prstGeom prst="rect">
            <a:avLst/>
          </a:prstGeom>
          <a:noFill/>
          <a:ln>
            <a:noFill/>
          </a:ln>
        </p:spPr>
      </p:pic>
      <p:pic>
        <p:nvPicPr>
          <p:cNvPr id="516" name="Google Shape;516;p72"/>
          <p:cNvPicPr preferRelativeResize="0"/>
          <p:nvPr/>
        </p:nvPicPr>
        <p:blipFill>
          <a:blip r:embed="rId5">
            <a:alphaModFix/>
          </a:blip>
          <a:stretch>
            <a:fillRect/>
          </a:stretch>
        </p:blipFill>
        <p:spPr>
          <a:xfrm rot="5400000">
            <a:off x="5411337" y="4503838"/>
            <a:ext cx="501625" cy="493200"/>
          </a:xfrm>
          <a:prstGeom prst="rect">
            <a:avLst/>
          </a:prstGeom>
          <a:noFill/>
          <a:ln>
            <a:noFill/>
          </a:ln>
        </p:spPr>
      </p:pic>
      <p:pic>
        <p:nvPicPr>
          <p:cNvPr id="517" name="Google Shape;517;p72"/>
          <p:cNvPicPr preferRelativeResize="0"/>
          <p:nvPr/>
        </p:nvPicPr>
        <p:blipFill>
          <a:blip r:embed="rId5">
            <a:alphaModFix/>
          </a:blip>
          <a:stretch>
            <a:fillRect/>
          </a:stretch>
        </p:blipFill>
        <p:spPr>
          <a:xfrm rot="5400000">
            <a:off x="6212162" y="4503838"/>
            <a:ext cx="501625" cy="493200"/>
          </a:xfrm>
          <a:prstGeom prst="rect">
            <a:avLst/>
          </a:prstGeom>
          <a:noFill/>
          <a:ln>
            <a:noFill/>
          </a:ln>
        </p:spPr>
      </p:pic>
      <p:pic>
        <p:nvPicPr>
          <p:cNvPr id="518" name="Google Shape;518;p72"/>
          <p:cNvPicPr preferRelativeResize="0"/>
          <p:nvPr/>
        </p:nvPicPr>
        <p:blipFill>
          <a:blip r:embed="rId5">
            <a:alphaModFix/>
          </a:blip>
          <a:stretch>
            <a:fillRect/>
          </a:stretch>
        </p:blipFill>
        <p:spPr>
          <a:xfrm rot="-5400000">
            <a:off x="7150687" y="4503838"/>
            <a:ext cx="501625" cy="49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descr="Closeup from the side of a hand pushing a knob on an audio mixer" id="523" name="Google Shape;523;p73"/>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524" name="Google Shape;524;p73"/>
          <p:cNvSpPr txBox="1"/>
          <p:nvPr>
            <p:ph type="title"/>
          </p:nvPr>
        </p:nvSpPr>
        <p:spPr>
          <a:xfrm>
            <a:off x="53250" y="2043925"/>
            <a:ext cx="4469700" cy="8157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0"/>
              </a:spcAft>
              <a:buSzPts val="4200"/>
              <a:buNone/>
            </a:pPr>
            <a:r>
              <a:rPr b="1" lang="en" sz="4100">
                <a:solidFill>
                  <a:schemeClr val="lt1"/>
                </a:solidFill>
              </a:rPr>
              <a:t>7.RESULTS</a:t>
            </a:r>
            <a:endParaRPr b="1" sz="4100">
              <a:solidFill>
                <a:schemeClr val="lt1"/>
              </a:solidFill>
            </a:endParaRPr>
          </a:p>
        </p:txBody>
      </p:sp>
      <p:sp>
        <p:nvSpPr>
          <p:cNvPr id="525" name="Google Shape;525;p73"/>
          <p:cNvSpPr txBox="1"/>
          <p:nvPr>
            <p:ph idx="2" type="body"/>
          </p:nvPr>
        </p:nvSpPr>
        <p:spPr>
          <a:xfrm>
            <a:off x="4585350" y="0"/>
            <a:ext cx="4558800" cy="49932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SzPts val="1800"/>
              <a:buNone/>
            </a:pPr>
            <a:r>
              <a:rPr b="1" lang="en" sz="2400">
                <a:solidFill>
                  <a:schemeClr val="accent6"/>
                </a:solidFill>
              </a:rPr>
              <a:t>7.1.</a:t>
            </a:r>
            <a:r>
              <a:rPr b="1" lang="en" sz="2400"/>
              <a:t> </a:t>
            </a:r>
            <a:r>
              <a:rPr lang="en" sz="2400"/>
              <a:t>ITERATIONS AND POPULATION SIZE FINE TUNING</a:t>
            </a:r>
            <a:endParaRPr sz="2400"/>
          </a:p>
          <a:p>
            <a:pPr indent="0" lvl="0" marL="0" rtl="0" algn="l">
              <a:lnSpc>
                <a:spcPct val="115000"/>
              </a:lnSpc>
              <a:spcBef>
                <a:spcPts val="1600"/>
              </a:spcBef>
              <a:spcAft>
                <a:spcPts val="0"/>
              </a:spcAft>
              <a:buSzPts val="1800"/>
              <a:buNone/>
            </a:pPr>
            <a:r>
              <a:rPr b="1" lang="en" sz="2400">
                <a:solidFill>
                  <a:schemeClr val="accent6"/>
                </a:solidFill>
              </a:rPr>
              <a:t>7.2.</a:t>
            </a:r>
            <a:r>
              <a:rPr b="1" lang="en" sz="2400"/>
              <a:t> </a:t>
            </a:r>
            <a:r>
              <a:rPr lang="en" sz="2400"/>
              <a:t>FINE TUNING OF PARAMETERS</a:t>
            </a:r>
            <a:endParaRPr sz="2400"/>
          </a:p>
          <a:p>
            <a:pPr indent="0" lvl="0" marL="0" rtl="0" algn="l">
              <a:spcBef>
                <a:spcPts val="1600"/>
              </a:spcBef>
              <a:spcAft>
                <a:spcPts val="0"/>
              </a:spcAft>
              <a:buSzPts val="1800"/>
              <a:buNone/>
            </a:pPr>
            <a:r>
              <a:rPr b="1" lang="en" sz="2400">
                <a:solidFill>
                  <a:schemeClr val="accent6"/>
                </a:solidFill>
              </a:rPr>
              <a:t>7.3.</a:t>
            </a:r>
            <a:r>
              <a:rPr b="1" lang="en" sz="2400"/>
              <a:t> </a:t>
            </a:r>
            <a:r>
              <a:rPr lang="en" sz="2400"/>
              <a:t>COMPARISON OF ALL ALGORITHMS USING PERFORMANCE INDICATORS</a:t>
            </a:r>
            <a:endParaRPr sz="2400"/>
          </a:p>
          <a:p>
            <a:pPr indent="0" lvl="0" marL="0" rtl="0" algn="l">
              <a:spcBef>
                <a:spcPts val="1600"/>
              </a:spcBef>
              <a:spcAft>
                <a:spcPts val="1600"/>
              </a:spcAft>
              <a:buSzPts val="1800"/>
              <a:buNone/>
            </a:pPr>
            <a:r>
              <a:rPr b="1" lang="en" sz="2400">
                <a:solidFill>
                  <a:schemeClr val="accent6"/>
                </a:solidFill>
              </a:rPr>
              <a:t>7.4.</a:t>
            </a:r>
            <a:r>
              <a:rPr b="1" lang="en" sz="2400"/>
              <a:t> </a:t>
            </a:r>
            <a:r>
              <a:rPr lang="en" sz="2400"/>
              <a:t>VISUALISATION OF PARETO FRONTS OBTAINED</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GLIMPSE OF REVIEW 1</a:t>
            </a:r>
            <a:endParaRPr b="1" sz="2400"/>
          </a:p>
        </p:txBody>
      </p:sp>
      <p:sp>
        <p:nvSpPr>
          <p:cNvPr id="159" name="Google Shape;159;p29"/>
          <p:cNvSpPr txBox="1"/>
          <p:nvPr/>
        </p:nvSpPr>
        <p:spPr>
          <a:xfrm>
            <a:off x="-60450" y="745450"/>
            <a:ext cx="9144000" cy="4485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800"/>
              </a:spcBef>
              <a:spcAft>
                <a:spcPts val="0"/>
              </a:spcAft>
              <a:buNone/>
            </a:pPr>
            <a:r>
              <a:rPr lang="en">
                <a:latin typeface="Times New Roman"/>
                <a:ea typeface="Times New Roman"/>
                <a:cs typeface="Times New Roman"/>
                <a:sym typeface="Times New Roman"/>
              </a:rPr>
              <a:t>For the purpose of interlinking the work carried out earlier with that of what is to be presented for this review, it is worthwhile to point out that the development of different algorithms and their various parameter fine tuning was based on the following foundational tasks: </a:t>
            </a:r>
            <a:endParaRPr>
              <a:latin typeface="Times New Roman"/>
              <a:ea typeface="Times New Roman"/>
              <a:cs typeface="Times New Roman"/>
              <a:sym typeface="Times New Roman"/>
            </a:endParaRPr>
          </a:p>
          <a:p>
            <a:pPr indent="-317500" lvl="0" marL="457200" marR="0" rtl="0" algn="just">
              <a:lnSpc>
                <a:spcPct val="115000"/>
              </a:lnSpc>
              <a:spcBef>
                <a:spcPts val="1000"/>
              </a:spcBef>
              <a:spcAft>
                <a:spcPts val="0"/>
              </a:spcAft>
              <a:buClr>
                <a:srgbClr val="0000FF"/>
              </a:buClr>
              <a:buSzPts val="1400"/>
              <a:buFont typeface="Times New Roman"/>
              <a:buChar char="❖"/>
            </a:pPr>
            <a:r>
              <a:rPr b="1" lang="en">
                <a:solidFill>
                  <a:srgbClr val="0000FF"/>
                </a:solidFill>
                <a:latin typeface="Times New Roman"/>
                <a:ea typeface="Times New Roman"/>
                <a:cs typeface="Times New Roman"/>
                <a:sym typeface="Times New Roman"/>
              </a:rPr>
              <a:t>SEQUENCE GENERATION:</a:t>
            </a:r>
            <a:r>
              <a:rPr lang="en">
                <a:latin typeface="Times New Roman"/>
                <a:ea typeface="Times New Roman"/>
                <a:cs typeface="Times New Roman"/>
                <a:sym typeface="Times New Roman"/>
              </a:rPr>
              <a:t>  For generating sequence, a precedence matrix is followed. Adjacency list is used to store the precedence relation efficiently and helps in generation of sequence that satisfies the precedence relations. Also, sequence dependent setup times were accounted for, which proves realistic.</a:t>
            </a:r>
            <a:endParaRPr>
              <a:latin typeface="Times New Roman"/>
              <a:ea typeface="Times New Roman"/>
              <a:cs typeface="Times New Roman"/>
              <a:sym typeface="Times New Roman"/>
            </a:endParaRPr>
          </a:p>
          <a:p>
            <a:pPr indent="-317500" lvl="0" marL="457200" marR="0" rtl="0" algn="just">
              <a:lnSpc>
                <a:spcPct val="115000"/>
              </a:lnSpc>
              <a:spcBef>
                <a:spcPts val="1000"/>
              </a:spcBef>
              <a:spcAft>
                <a:spcPts val="0"/>
              </a:spcAft>
              <a:buClr>
                <a:srgbClr val="0000FF"/>
              </a:buClr>
              <a:buSzPts val="1400"/>
              <a:buFont typeface="Times New Roman"/>
              <a:buChar char="❖"/>
            </a:pPr>
            <a:r>
              <a:rPr b="1" lang="en">
                <a:solidFill>
                  <a:srgbClr val="0000FF"/>
                </a:solidFill>
                <a:latin typeface="Times New Roman"/>
                <a:ea typeface="Times New Roman"/>
                <a:cs typeface="Times New Roman"/>
                <a:sym typeface="Times New Roman"/>
              </a:rPr>
              <a:t>SINGLE OBJECTIVE IMPLEMENTATION:</a:t>
            </a:r>
            <a:r>
              <a:rPr lang="en">
                <a:latin typeface="Times New Roman"/>
                <a:ea typeface="Times New Roman"/>
                <a:cs typeface="Times New Roman"/>
                <a:sym typeface="Times New Roman"/>
              </a:rPr>
              <a:t>  Using the same novel consecutive method, task allocation was carried out for robots in an assembly line. The single objective in review-1 was focused on cycle time minimisation. The addition of sequence dependent times and setup times were included in determining optimum cycle time to make the solution obtained more feasible and realistic for industrial usage purpose.</a:t>
            </a:r>
            <a:endParaRPr>
              <a:latin typeface="Times New Roman"/>
              <a:ea typeface="Times New Roman"/>
              <a:cs typeface="Times New Roman"/>
              <a:sym typeface="Times New Roman"/>
            </a:endParaRPr>
          </a:p>
          <a:p>
            <a:pPr indent="-317500" lvl="0" marL="457200" marR="0" rtl="0" algn="just">
              <a:lnSpc>
                <a:spcPct val="115000"/>
              </a:lnSpc>
              <a:spcBef>
                <a:spcPts val="1800"/>
              </a:spcBef>
              <a:spcAft>
                <a:spcPts val="0"/>
              </a:spcAft>
              <a:buClr>
                <a:srgbClr val="0000FF"/>
              </a:buClr>
              <a:buSzPts val="1400"/>
              <a:buFont typeface="Times New Roman"/>
              <a:buChar char="❖"/>
            </a:pPr>
            <a:r>
              <a:rPr b="1" lang="en">
                <a:solidFill>
                  <a:srgbClr val="0000FF"/>
                </a:solidFill>
                <a:latin typeface="Times New Roman"/>
                <a:ea typeface="Times New Roman"/>
                <a:cs typeface="Times New Roman"/>
                <a:sym typeface="Times New Roman"/>
              </a:rPr>
              <a:t>DPSO AND HYBRID TLBO ALGORITHM:</a:t>
            </a:r>
            <a:r>
              <a:rPr lang="en">
                <a:latin typeface="Times New Roman"/>
                <a:ea typeface="Times New Roman"/>
                <a:cs typeface="Times New Roman"/>
                <a:sym typeface="Times New Roman"/>
              </a:rPr>
              <a:t> Since the HR ALB problem involves discrete population members, the traditional approaches of both PSO and TLBO were modified using special discrete operations that were defined for each operator. Parallely, hybridisation using the addition of  “scoutt phase” in TLBO was developed and proved efficient functioning in terms of local minima avoidance as well as better exploration.</a:t>
            </a:r>
            <a:endParaRPr>
              <a:latin typeface="Times New Roman"/>
              <a:ea typeface="Times New Roman"/>
              <a:cs typeface="Times New Roman"/>
              <a:sym typeface="Times New Roman"/>
            </a:endParaRPr>
          </a:p>
          <a:p>
            <a:pPr indent="0" lvl="0" marL="0" rtl="0" algn="l">
              <a:spcBef>
                <a:spcPts val="100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1000"/>
                                        <p:tgtEl>
                                          <p:spTgt spid="1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1000"/>
                                        <p:tgtEl>
                                          <p:spTgt spid="1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1000"/>
                                        <p:tgtEl>
                                          <p:spTgt spid="1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animEffect filter="fade" transition="in">
                                      <p:cBhvr>
                                        <p:cTn dur="1000"/>
                                        <p:tgtEl>
                                          <p:spTgt spid="1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4" st="4"/>
                                            </p:txEl>
                                          </p:spTgt>
                                        </p:tgtEl>
                                        <p:attrNameLst>
                                          <p:attrName>style.visibility</p:attrName>
                                        </p:attrNameLst>
                                      </p:cBhvr>
                                      <p:to>
                                        <p:strVal val="visible"/>
                                      </p:to>
                                    </p:set>
                                    <p:animEffect filter="fade" transition="in">
                                      <p:cBhvr>
                                        <p:cTn dur="1000"/>
                                        <p:tgtEl>
                                          <p:spTgt spid="15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OF ITERATIONS &amp; POPULATION SIZE</a:t>
            </a:r>
            <a:endParaRPr b="1" sz="2400"/>
          </a:p>
        </p:txBody>
      </p:sp>
      <p:sp>
        <p:nvSpPr>
          <p:cNvPr id="531" name="Google Shape;531;p74"/>
          <p:cNvSpPr txBox="1"/>
          <p:nvPr/>
        </p:nvSpPr>
        <p:spPr>
          <a:xfrm>
            <a:off x="44700" y="770475"/>
            <a:ext cx="9054600" cy="4366200"/>
          </a:xfrm>
          <a:prstGeom prst="rect">
            <a:avLst/>
          </a:prstGeom>
          <a:noFill/>
          <a:ln>
            <a:noFill/>
          </a:ln>
        </p:spPr>
        <p:txBody>
          <a:bodyPr anchorCtr="0" anchor="t" bIns="91425" lIns="91425" spcFirstLastPara="1" rIns="91425" wrap="square" tIns="91425">
            <a:spAutoFit/>
          </a:bodyPr>
          <a:lstStyle/>
          <a:p>
            <a:pPr indent="-323850" lvl="0" marL="457200" rtl="0" algn="l">
              <a:lnSpc>
                <a:spcPct val="100000"/>
              </a:lnSpc>
              <a:spcBef>
                <a:spcPts val="0"/>
              </a:spcBef>
              <a:spcAft>
                <a:spcPts val="0"/>
              </a:spcAft>
              <a:buSzPts val="1500"/>
              <a:buFont typeface="Roboto"/>
              <a:buChar char="❖"/>
            </a:pPr>
            <a:r>
              <a:rPr lang="en" sz="1500">
                <a:latin typeface="Roboto"/>
                <a:ea typeface="Roboto"/>
                <a:cs typeface="Roboto"/>
                <a:sym typeface="Roboto"/>
              </a:rPr>
              <a:t>The number of iterations and population size is actually given by the user, but for different sized data, the population size and iterations must be varied so that the results obtained is optimal.</a:t>
            </a:r>
            <a:endParaRPr sz="1500">
              <a:latin typeface="Roboto"/>
              <a:ea typeface="Roboto"/>
              <a:cs typeface="Roboto"/>
              <a:sym typeface="Roboto"/>
            </a:endParaRPr>
          </a:p>
          <a:p>
            <a:pPr indent="-323850" lvl="0" marL="457200" rtl="0" algn="l">
              <a:lnSpc>
                <a:spcPct val="100000"/>
              </a:lnSpc>
              <a:spcBef>
                <a:spcPts val="0"/>
              </a:spcBef>
              <a:spcAft>
                <a:spcPts val="0"/>
              </a:spcAft>
              <a:buSzPts val="1500"/>
              <a:buFont typeface="Roboto"/>
              <a:buChar char="❖"/>
            </a:pPr>
            <a:r>
              <a:rPr lang="en" sz="1500">
                <a:latin typeface="Roboto"/>
                <a:ea typeface="Roboto"/>
                <a:cs typeface="Roboto"/>
                <a:sym typeface="Roboto"/>
              </a:rPr>
              <a:t>To do this, all the algorithms are tested with different sized datasets namely,</a:t>
            </a:r>
            <a:endParaRPr sz="1500">
              <a:latin typeface="Roboto"/>
              <a:ea typeface="Roboto"/>
              <a:cs typeface="Roboto"/>
              <a:sym typeface="Roboto"/>
            </a:endParaRPr>
          </a:p>
          <a:p>
            <a:pPr indent="-323850" lvl="0" marL="1371600" rtl="0" algn="l">
              <a:lnSpc>
                <a:spcPct val="100000"/>
              </a:lnSpc>
              <a:spcBef>
                <a:spcPts val="0"/>
              </a:spcBef>
              <a:spcAft>
                <a:spcPts val="0"/>
              </a:spcAft>
              <a:buSzPts val="1500"/>
              <a:buFont typeface="Roboto"/>
              <a:buChar char="➔"/>
            </a:pPr>
            <a:r>
              <a:rPr b="1" lang="en" sz="1500">
                <a:latin typeface="Roboto"/>
                <a:ea typeface="Roboto"/>
                <a:cs typeface="Roboto"/>
                <a:sym typeface="Roboto"/>
              </a:rPr>
              <a:t>Small -</a:t>
            </a:r>
            <a:r>
              <a:rPr lang="en" sz="1500">
                <a:latin typeface="Roboto"/>
                <a:ea typeface="Roboto"/>
                <a:cs typeface="Roboto"/>
                <a:sym typeface="Roboto"/>
              </a:rPr>
              <a:t> </a:t>
            </a:r>
            <a:r>
              <a:rPr lang="en" sz="1500">
                <a:solidFill>
                  <a:srgbClr val="0000FF"/>
                </a:solidFill>
                <a:latin typeface="Roboto"/>
                <a:ea typeface="Roboto"/>
                <a:cs typeface="Roboto"/>
                <a:sym typeface="Roboto"/>
              </a:rPr>
              <a:t>0 &lt; Number of tasks &lt;= 50</a:t>
            </a:r>
            <a:endParaRPr sz="1500">
              <a:solidFill>
                <a:srgbClr val="0000FF"/>
              </a:solidFill>
              <a:latin typeface="Roboto"/>
              <a:ea typeface="Roboto"/>
              <a:cs typeface="Roboto"/>
              <a:sym typeface="Roboto"/>
            </a:endParaRPr>
          </a:p>
          <a:p>
            <a:pPr indent="-323850" lvl="0" marL="1371600" rtl="0" algn="l">
              <a:lnSpc>
                <a:spcPct val="100000"/>
              </a:lnSpc>
              <a:spcBef>
                <a:spcPts val="0"/>
              </a:spcBef>
              <a:spcAft>
                <a:spcPts val="0"/>
              </a:spcAft>
              <a:buSzPts val="1500"/>
              <a:buFont typeface="Roboto"/>
              <a:buChar char="➔"/>
            </a:pPr>
            <a:r>
              <a:rPr b="1" lang="en" sz="1500">
                <a:latin typeface="Roboto"/>
                <a:ea typeface="Roboto"/>
                <a:cs typeface="Roboto"/>
                <a:sym typeface="Roboto"/>
              </a:rPr>
              <a:t>Medium -</a:t>
            </a:r>
            <a:r>
              <a:rPr lang="en" sz="1500">
                <a:latin typeface="Roboto"/>
                <a:ea typeface="Roboto"/>
                <a:cs typeface="Roboto"/>
                <a:sym typeface="Roboto"/>
              </a:rPr>
              <a:t> </a:t>
            </a:r>
            <a:r>
              <a:rPr lang="en" sz="1500">
                <a:solidFill>
                  <a:srgbClr val="0000FF"/>
                </a:solidFill>
                <a:latin typeface="Roboto"/>
                <a:ea typeface="Roboto"/>
                <a:cs typeface="Roboto"/>
                <a:sym typeface="Roboto"/>
              </a:rPr>
              <a:t>50 &lt; </a:t>
            </a:r>
            <a:r>
              <a:rPr lang="en" sz="1500">
                <a:solidFill>
                  <a:srgbClr val="0000FF"/>
                </a:solidFill>
                <a:latin typeface="Roboto"/>
                <a:ea typeface="Roboto"/>
                <a:cs typeface="Roboto"/>
                <a:sym typeface="Roboto"/>
              </a:rPr>
              <a:t>Number of tasks &lt;= 100</a:t>
            </a:r>
            <a:endParaRPr sz="1500">
              <a:solidFill>
                <a:srgbClr val="0000FF"/>
              </a:solidFill>
              <a:latin typeface="Roboto"/>
              <a:ea typeface="Roboto"/>
              <a:cs typeface="Roboto"/>
              <a:sym typeface="Roboto"/>
            </a:endParaRPr>
          </a:p>
          <a:p>
            <a:pPr indent="-323850" lvl="0" marL="1371600" rtl="0" algn="l">
              <a:lnSpc>
                <a:spcPct val="100000"/>
              </a:lnSpc>
              <a:spcBef>
                <a:spcPts val="0"/>
              </a:spcBef>
              <a:spcAft>
                <a:spcPts val="0"/>
              </a:spcAft>
              <a:buSzPts val="1500"/>
              <a:buFont typeface="Roboto"/>
              <a:buChar char="➔"/>
            </a:pPr>
            <a:r>
              <a:rPr b="1" lang="en" sz="1500">
                <a:latin typeface="Roboto"/>
                <a:ea typeface="Roboto"/>
                <a:cs typeface="Roboto"/>
                <a:sym typeface="Roboto"/>
              </a:rPr>
              <a:t>Large - </a:t>
            </a:r>
            <a:r>
              <a:rPr lang="en" sz="1500">
                <a:solidFill>
                  <a:srgbClr val="0000FF"/>
                </a:solidFill>
                <a:latin typeface="Roboto"/>
                <a:ea typeface="Roboto"/>
                <a:cs typeface="Roboto"/>
                <a:sym typeface="Roboto"/>
              </a:rPr>
              <a:t>Number of tasks &gt; 100</a:t>
            </a:r>
            <a:endParaRPr sz="1500">
              <a:solidFill>
                <a:srgbClr val="0000FF"/>
              </a:solidFill>
              <a:latin typeface="Roboto"/>
              <a:ea typeface="Roboto"/>
              <a:cs typeface="Roboto"/>
              <a:sym typeface="Roboto"/>
            </a:endParaRPr>
          </a:p>
          <a:p>
            <a:pPr indent="0" lvl="0" marL="1828800" rtl="0" algn="l">
              <a:lnSpc>
                <a:spcPct val="100000"/>
              </a:lnSpc>
              <a:spcBef>
                <a:spcPts val="1000"/>
              </a:spcBef>
              <a:spcAft>
                <a:spcPts val="0"/>
              </a:spcAft>
              <a:buNone/>
            </a:pPr>
            <a:r>
              <a:t/>
            </a:r>
            <a:endParaRPr sz="1500">
              <a:latin typeface="Roboto"/>
              <a:ea typeface="Roboto"/>
              <a:cs typeface="Roboto"/>
              <a:sym typeface="Roboto"/>
            </a:endParaRPr>
          </a:p>
          <a:p>
            <a:pPr indent="-323850" lvl="0" marL="457200" rtl="0" algn="l">
              <a:lnSpc>
                <a:spcPct val="100000"/>
              </a:lnSpc>
              <a:spcBef>
                <a:spcPts val="1000"/>
              </a:spcBef>
              <a:spcAft>
                <a:spcPts val="0"/>
              </a:spcAft>
              <a:buSzPts val="1500"/>
              <a:buFont typeface="Roboto"/>
              <a:buChar char="❖"/>
            </a:pPr>
            <a:r>
              <a:rPr lang="en" sz="1500">
                <a:latin typeface="Roboto"/>
                <a:ea typeface="Roboto"/>
                <a:cs typeface="Roboto"/>
                <a:sym typeface="Roboto"/>
              </a:rPr>
              <a:t>The obtained results are compared using the performance indicators and the number of iterations and population size are fixed accordingly.</a:t>
            </a:r>
            <a:endParaRPr sz="1500">
              <a:latin typeface="Roboto"/>
              <a:ea typeface="Roboto"/>
              <a:cs typeface="Roboto"/>
              <a:sym typeface="Roboto"/>
            </a:endParaRPr>
          </a:p>
          <a:p>
            <a:pPr indent="-323850" lvl="0" marL="457200" rtl="0" algn="l">
              <a:lnSpc>
                <a:spcPct val="100000"/>
              </a:lnSpc>
              <a:spcBef>
                <a:spcPts val="0"/>
              </a:spcBef>
              <a:spcAft>
                <a:spcPts val="0"/>
              </a:spcAft>
              <a:buSzPts val="1500"/>
              <a:buFont typeface="Roboto"/>
              <a:buChar char="❖"/>
            </a:pPr>
            <a:r>
              <a:rPr lang="en" sz="1500">
                <a:latin typeface="Roboto"/>
                <a:ea typeface="Roboto"/>
                <a:cs typeface="Roboto"/>
                <a:sym typeface="Roboto"/>
              </a:rPr>
              <a:t>The sizes of iterations and population is considered as same to get better results. The various types tested with are,</a:t>
            </a:r>
            <a:endParaRPr sz="1500">
              <a:latin typeface="Roboto"/>
              <a:ea typeface="Roboto"/>
              <a:cs typeface="Roboto"/>
              <a:sym typeface="Roboto"/>
            </a:endParaRPr>
          </a:p>
          <a:p>
            <a:pPr indent="-323850" lvl="0" marL="1371600" rtl="0" algn="l">
              <a:lnSpc>
                <a:spcPct val="100000"/>
              </a:lnSpc>
              <a:spcBef>
                <a:spcPts val="0"/>
              </a:spcBef>
              <a:spcAft>
                <a:spcPts val="0"/>
              </a:spcAft>
              <a:buSzPts val="1500"/>
              <a:buFont typeface="Roboto"/>
              <a:buChar char="★"/>
            </a:pPr>
            <a:r>
              <a:rPr b="1" lang="en" sz="1500">
                <a:latin typeface="Roboto"/>
                <a:ea typeface="Roboto"/>
                <a:cs typeface="Roboto"/>
                <a:sym typeface="Roboto"/>
              </a:rPr>
              <a:t>Series 1 - </a:t>
            </a:r>
            <a:r>
              <a:rPr lang="en" sz="1500">
                <a:solidFill>
                  <a:srgbClr val="0000FF"/>
                </a:solidFill>
                <a:latin typeface="Roboto"/>
                <a:ea typeface="Roboto"/>
                <a:cs typeface="Roboto"/>
                <a:sym typeface="Roboto"/>
              </a:rPr>
              <a:t>T = 5   , P = 5</a:t>
            </a:r>
            <a:endParaRPr b="1" sz="1500">
              <a:latin typeface="Roboto"/>
              <a:ea typeface="Roboto"/>
              <a:cs typeface="Roboto"/>
              <a:sym typeface="Roboto"/>
            </a:endParaRPr>
          </a:p>
          <a:p>
            <a:pPr indent="-323850" lvl="0" marL="1371600" rtl="0" algn="l">
              <a:lnSpc>
                <a:spcPct val="100000"/>
              </a:lnSpc>
              <a:spcBef>
                <a:spcPts val="0"/>
              </a:spcBef>
              <a:spcAft>
                <a:spcPts val="0"/>
              </a:spcAft>
              <a:buSzPts val="1500"/>
              <a:buFont typeface="Roboto"/>
              <a:buChar char="★"/>
            </a:pPr>
            <a:r>
              <a:rPr b="1" lang="en" sz="1500">
                <a:latin typeface="Roboto"/>
                <a:ea typeface="Roboto"/>
                <a:cs typeface="Roboto"/>
                <a:sym typeface="Roboto"/>
              </a:rPr>
              <a:t>Series 2 - </a:t>
            </a:r>
            <a:r>
              <a:rPr lang="en" sz="1500">
                <a:solidFill>
                  <a:srgbClr val="0000FF"/>
                </a:solidFill>
                <a:latin typeface="Roboto"/>
                <a:ea typeface="Roboto"/>
                <a:cs typeface="Roboto"/>
                <a:sym typeface="Roboto"/>
              </a:rPr>
              <a:t>T = 10, P = 10</a:t>
            </a:r>
            <a:endParaRPr b="1" sz="1500">
              <a:latin typeface="Roboto"/>
              <a:ea typeface="Roboto"/>
              <a:cs typeface="Roboto"/>
              <a:sym typeface="Roboto"/>
            </a:endParaRPr>
          </a:p>
          <a:p>
            <a:pPr indent="-323850" lvl="0" marL="1371600" rtl="0" algn="l">
              <a:lnSpc>
                <a:spcPct val="100000"/>
              </a:lnSpc>
              <a:spcBef>
                <a:spcPts val="0"/>
              </a:spcBef>
              <a:spcAft>
                <a:spcPts val="0"/>
              </a:spcAft>
              <a:buSzPts val="1500"/>
              <a:buFont typeface="Roboto"/>
              <a:buChar char="★"/>
            </a:pPr>
            <a:r>
              <a:rPr b="1" lang="en" sz="1500">
                <a:latin typeface="Roboto"/>
                <a:ea typeface="Roboto"/>
                <a:cs typeface="Roboto"/>
                <a:sym typeface="Roboto"/>
              </a:rPr>
              <a:t>Series 3 - </a:t>
            </a:r>
            <a:r>
              <a:rPr lang="en" sz="1500">
                <a:solidFill>
                  <a:srgbClr val="0000FF"/>
                </a:solidFill>
                <a:latin typeface="Roboto"/>
                <a:ea typeface="Roboto"/>
                <a:cs typeface="Roboto"/>
                <a:sym typeface="Roboto"/>
              </a:rPr>
              <a:t>T = 15, P = 15</a:t>
            </a:r>
            <a:endParaRPr b="1" sz="1500">
              <a:latin typeface="Roboto"/>
              <a:ea typeface="Roboto"/>
              <a:cs typeface="Roboto"/>
              <a:sym typeface="Roboto"/>
            </a:endParaRPr>
          </a:p>
          <a:p>
            <a:pPr indent="-323850" lvl="0" marL="1371600" rtl="0" algn="l">
              <a:lnSpc>
                <a:spcPct val="100000"/>
              </a:lnSpc>
              <a:spcBef>
                <a:spcPts val="0"/>
              </a:spcBef>
              <a:spcAft>
                <a:spcPts val="0"/>
              </a:spcAft>
              <a:buSzPts val="1500"/>
              <a:buFont typeface="Roboto"/>
              <a:buChar char="★"/>
            </a:pPr>
            <a:r>
              <a:rPr b="1" lang="en" sz="1500">
                <a:latin typeface="Roboto"/>
                <a:ea typeface="Roboto"/>
                <a:cs typeface="Roboto"/>
                <a:sym typeface="Roboto"/>
              </a:rPr>
              <a:t>Series 4 - </a:t>
            </a:r>
            <a:r>
              <a:rPr lang="en" sz="1500">
                <a:solidFill>
                  <a:srgbClr val="0000FF"/>
                </a:solidFill>
                <a:latin typeface="Roboto"/>
                <a:ea typeface="Roboto"/>
                <a:cs typeface="Roboto"/>
                <a:sym typeface="Roboto"/>
              </a:rPr>
              <a:t>T = 20, P = 20</a:t>
            </a:r>
            <a:endParaRPr b="1" sz="1500">
              <a:latin typeface="Roboto"/>
              <a:ea typeface="Roboto"/>
              <a:cs typeface="Roboto"/>
              <a:sym typeface="Roboto"/>
            </a:endParaRPr>
          </a:p>
          <a:p>
            <a:pPr indent="-323850" lvl="0" marL="1371600" rtl="0" algn="l">
              <a:lnSpc>
                <a:spcPct val="100000"/>
              </a:lnSpc>
              <a:spcBef>
                <a:spcPts val="0"/>
              </a:spcBef>
              <a:spcAft>
                <a:spcPts val="0"/>
              </a:spcAft>
              <a:buSzPts val="1500"/>
              <a:buFont typeface="Roboto"/>
              <a:buChar char="★"/>
            </a:pPr>
            <a:r>
              <a:rPr b="1" lang="en" sz="1500">
                <a:latin typeface="Roboto"/>
                <a:ea typeface="Roboto"/>
                <a:cs typeface="Roboto"/>
                <a:sym typeface="Roboto"/>
              </a:rPr>
              <a:t>Series 5 - </a:t>
            </a:r>
            <a:r>
              <a:rPr lang="en" sz="1500">
                <a:solidFill>
                  <a:srgbClr val="0000FF"/>
                </a:solidFill>
                <a:latin typeface="Roboto"/>
                <a:ea typeface="Roboto"/>
                <a:cs typeface="Roboto"/>
                <a:sym typeface="Roboto"/>
              </a:rPr>
              <a:t>T = 25, P = 25</a:t>
            </a:r>
            <a:endParaRPr b="1" sz="1500">
              <a:latin typeface="Roboto"/>
              <a:ea typeface="Roboto"/>
              <a:cs typeface="Roboto"/>
              <a:sym typeface="Roboto"/>
            </a:endParaRPr>
          </a:p>
          <a:p>
            <a:pPr indent="-323850" lvl="0" marL="1371600" rtl="0" algn="l">
              <a:lnSpc>
                <a:spcPct val="100000"/>
              </a:lnSpc>
              <a:spcBef>
                <a:spcPts val="0"/>
              </a:spcBef>
              <a:spcAft>
                <a:spcPts val="0"/>
              </a:spcAft>
              <a:buSzPts val="1500"/>
              <a:buFont typeface="Roboto"/>
              <a:buChar char="★"/>
            </a:pPr>
            <a:r>
              <a:rPr b="1" lang="en" sz="1500">
                <a:latin typeface="Roboto"/>
                <a:ea typeface="Roboto"/>
                <a:cs typeface="Roboto"/>
                <a:sym typeface="Roboto"/>
              </a:rPr>
              <a:t>Series 6 - </a:t>
            </a:r>
            <a:r>
              <a:rPr lang="en" sz="1500">
                <a:solidFill>
                  <a:srgbClr val="0000FF"/>
                </a:solidFill>
                <a:latin typeface="Roboto"/>
                <a:ea typeface="Roboto"/>
                <a:cs typeface="Roboto"/>
                <a:sym typeface="Roboto"/>
              </a:rPr>
              <a:t>T = 30, P = 30</a:t>
            </a:r>
            <a:endParaRPr b="1" sz="1500">
              <a:latin typeface="Roboto"/>
              <a:ea typeface="Roboto"/>
              <a:cs typeface="Roboto"/>
              <a:sym typeface="Roboto"/>
            </a:endParaRPr>
          </a:p>
        </p:txBody>
      </p:sp>
      <p:sp>
        <p:nvSpPr>
          <p:cNvPr id="532" name="Google Shape;532;p74"/>
          <p:cNvSpPr txBox="1"/>
          <p:nvPr/>
        </p:nvSpPr>
        <p:spPr>
          <a:xfrm>
            <a:off x="4686800" y="4140250"/>
            <a:ext cx="269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Where,</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 = Number of iterations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 = population size</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FOR PSO </a:t>
            </a:r>
            <a:endParaRPr b="1" sz="2400"/>
          </a:p>
        </p:txBody>
      </p:sp>
      <p:pic>
        <p:nvPicPr>
          <p:cNvPr id="538" name="Google Shape;538;p75"/>
          <p:cNvPicPr preferRelativeResize="0"/>
          <p:nvPr/>
        </p:nvPicPr>
        <p:blipFill>
          <a:blip r:embed="rId3">
            <a:alphaModFix/>
          </a:blip>
          <a:stretch>
            <a:fillRect/>
          </a:stretch>
        </p:blipFill>
        <p:spPr>
          <a:xfrm>
            <a:off x="0" y="619050"/>
            <a:ext cx="4571999" cy="2243175"/>
          </a:xfrm>
          <a:prstGeom prst="rect">
            <a:avLst/>
          </a:prstGeom>
          <a:noFill/>
          <a:ln>
            <a:noFill/>
          </a:ln>
        </p:spPr>
      </p:pic>
      <p:pic>
        <p:nvPicPr>
          <p:cNvPr id="539" name="Google Shape;539;p75"/>
          <p:cNvPicPr preferRelativeResize="0"/>
          <p:nvPr/>
        </p:nvPicPr>
        <p:blipFill>
          <a:blip r:embed="rId4">
            <a:alphaModFix/>
          </a:blip>
          <a:stretch>
            <a:fillRect/>
          </a:stretch>
        </p:blipFill>
        <p:spPr>
          <a:xfrm>
            <a:off x="4572000" y="616800"/>
            <a:ext cx="4571999" cy="2243174"/>
          </a:xfrm>
          <a:prstGeom prst="rect">
            <a:avLst/>
          </a:prstGeom>
          <a:noFill/>
          <a:ln>
            <a:noFill/>
          </a:ln>
        </p:spPr>
      </p:pic>
      <p:pic>
        <p:nvPicPr>
          <p:cNvPr id="540" name="Google Shape;540;p75"/>
          <p:cNvPicPr preferRelativeResize="0"/>
          <p:nvPr/>
        </p:nvPicPr>
        <p:blipFill>
          <a:blip r:embed="rId5">
            <a:alphaModFix/>
          </a:blip>
          <a:stretch>
            <a:fillRect/>
          </a:stretch>
        </p:blipFill>
        <p:spPr>
          <a:xfrm>
            <a:off x="0" y="2862225"/>
            <a:ext cx="4571999" cy="2281276"/>
          </a:xfrm>
          <a:prstGeom prst="rect">
            <a:avLst/>
          </a:prstGeom>
          <a:noFill/>
          <a:ln>
            <a:noFill/>
          </a:ln>
        </p:spPr>
      </p:pic>
      <p:pic>
        <p:nvPicPr>
          <p:cNvPr id="541" name="Google Shape;541;p75"/>
          <p:cNvPicPr preferRelativeResize="0"/>
          <p:nvPr/>
        </p:nvPicPr>
        <p:blipFill>
          <a:blip r:embed="rId6">
            <a:alphaModFix/>
          </a:blip>
          <a:stretch>
            <a:fillRect/>
          </a:stretch>
        </p:blipFill>
        <p:spPr>
          <a:xfrm>
            <a:off x="4572000" y="2862225"/>
            <a:ext cx="4571999" cy="22812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FOR PSO </a:t>
            </a:r>
            <a:endParaRPr b="1" sz="2400"/>
          </a:p>
        </p:txBody>
      </p:sp>
      <p:graphicFrame>
        <p:nvGraphicFramePr>
          <p:cNvPr id="547" name="Google Shape;547;p76"/>
          <p:cNvGraphicFramePr/>
          <p:nvPr/>
        </p:nvGraphicFramePr>
        <p:xfrm>
          <a:off x="302088" y="734288"/>
          <a:ext cx="3000000" cy="3000000"/>
        </p:xfrm>
        <a:graphic>
          <a:graphicData uri="http://schemas.openxmlformats.org/drawingml/2006/table">
            <a:tbl>
              <a:tblPr>
                <a:noFill/>
                <a:tableStyleId>{254CB437-BE60-466D-ACB0-47991AE2B785}</a:tableStyleId>
              </a:tblPr>
              <a:tblGrid>
                <a:gridCol w="1593325"/>
                <a:gridCol w="1140475"/>
                <a:gridCol w="1210075"/>
                <a:gridCol w="1210075"/>
                <a:gridCol w="1210075"/>
                <a:gridCol w="1102475"/>
                <a:gridCol w="1156250"/>
              </a:tblGrid>
              <a:tr h="739625">
                <a:tc>
                  <a:txBody>
                    <a:bodyPr/>
                    <a:lstStyle/>
                    <a:p>
                      <a:pPr indent="0" lvl="0" marL="0" rtl="0" algn="l">
                        <a:lnSpc>
                          <a:spcPct val="115000"/>
                        </a:lnSpc>
                        <a:spcBef>
                          <a:spcPts val="1800"/>
                        </a:spcBef>
                        <a:spcAft>
                          <a:spcPts val="0"/>
                        </a:spcAft>
                        <a:buNone/>
                      </a:pPr>
                      <a:r>
                        <a:rPr b="1" lang="en"/>
                        <a:t>PROBLEM SIZE</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1</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2</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3</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4</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5</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OVERALL</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r>
              <a:tr h="508925">
                <a:tc>
                  <a:txBody>
                    <a:bodyPr/>
                    <a:lstStyle/>
                    <a:p>
                      <a:pPr indent="0" lvl="0" marL="0" rtl="0" algn="l">
                        <a:lnSpc>
                          <a:spcPct val="115000"/>
                        </a:lnSpc>
                        <a:spcBef>
                          <a:spcPts val="1800"/>
                        </a:spcBef>
                        <a:spcAft>
                          <a:spcPts val="0"/>
                        </a:spcAft>
                        <a:buNone/>
                      </a:pPr>
                      <a:r>
                        <a:rPr b="1" lang="en"/>
                        <a:t>Small</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1</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4</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r h="508925">
                <a:tc>
                  <a:txBody>
                    <a:bodyPr/>
                    <a:lstStyle/>
                    <a:p>
                      <a:pPr indent="0" lvl="0" marL="0" rtl="0" algn="l">
                        <a:lnSpc>
                          <a:spcPct val="115000"/>
                        </a:lnSpc>
                        <a:spcBef>
                          <a:spcPts val="1800"/>
                        </a:spcBef>
                        <a:spcAft>
                          <a:spcPts val="0"/>
                        </a:spcAft>
                        <a:buNone/>
                      </a:pPr>
                      <a:r>
                        <a:rPr b="1" lang="en"/>
                        <a:t>Medium</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b="1" lang="en" sz="1300"/>
                        <a:t>series</a:t>
                      </a:r>
                      <a:r>
                        <a:rPr b="1" lang="en" sz="1300"/>
                        <a:t> 5</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r>
              <a:tr h="508925">
                <a:tc>
                  <a:txBody>
                    <a:bodyPr/>
                    <a:lstStyle/>
                    <a:p>
                      <a:pPr indent="0" lvl="0" marL="0" rtl="0" algn="l">
                        <a:lnSpc>
                          <a:spcPct val="115000"/>
                        </a:lnSpc>
                        <a:spcBef>
                          <a:spcPts val="1800"/>
                        </a:spcBef>
                        <a:spcAft>
                          <a:spcPts val="0"/>
                        </a:spcAft>
                        <a:buNone/>
                      </a:pPr>
                      <a:r>
                        <a:rPr b="1" lang="en"/>
                        <a:t>Large</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6</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bl>
          </a:graphicData>
        </a:graphic>
      </p:graphicFrame>
      <p:sp>
        <p:nvSpPr>
          <p:cNvPr id="548" name="Google Shape;548;p76"/>
          <p:cNvSpPr txBox="1"/>
          <p:nvPr/>
        </p:nvSpPr>
        <p:spPr>
          <a:xfrm>
            <a:off x="-448300" y="3566475"/>
            <a:ext cx="3945600" cy="15699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1 - </a:t>
            </a:r>
            <a:r>
              <a:rPr lang="en" sz="1500">
                <a:solidFill>
                  <a:srgbClr val="0000FF"/>
                </a:solidFill>
                <a:latin typeface="Roboto"/>
                <a:ea typeface="Roboto"/>
                <a:cs typeface="Roboto"/>
                <a:sym typeface="Roboto"/>
              </a:rPr>
              <a:t>T = 5   , P = 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2 - </a:t>
            </a:r>
            <a:r>
              <a:rPr lang="en" sz="1500">
                <a:solidFill>
                  <a:srgbClr val="0000FF"/>
                </a:solidFill>
                <a:latin typeface="Roboto"/>
                <a:ea typeface="Roboto"/>
                <a:cs typeface="Roboto"/>
                <a:sym typeface="Roboto"/>
              </a:rPr>
              <a:t>T = 10, P = 10</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3 - </a:t>
            </a:r>
            <a:r>
              <a:rPr lang="en" sz="1500">
                <a:solidFill>
                  <a:srgbClr val="0000FF"/>
                </a:solidFill>
                <a:latin typeface="Roboto"/>
                <a:ea typeface="Roboto"/>
                <a:cs typeface="Roboto"/>
                <a:sym typeface="Roboto"/>
              </a:rPr>
              <a:t>T = 15, P =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4 - </a:t>
            </a:r>
            <a:r>
              <a:rPr lang="en" sz="1500">
                <a:solidFill>
                  <a:srgbClr val="0000FF"/>
                </a:solidFill>
                <a:latin typeface="Roboto"/>
                <a:ea typeface="Roboto"/>
                <a:cs typeface="Roboto"/>
                <a:sym typeface="Roboto"/>
              </a:rPr>
              <a:t>T = 20, P = 20</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5 - </a:t>
            </a:r>
            <a:r>
              <a:rPr lang="en" sz="1500">
                <a:solidFill>
                  <a:srgbClr val="0000FF"/>
                </a:solidFill>
                <a:latin typeface="Roboto"/>
                <a:ea typeface="Roboto"/>
                <a:cs typeface="Roboto"/>
                <a:sym typeface="Roboto"/>
              </a:rPr>
              <a:t>T = 25, P = 25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6 - </a:t>
            </a:r>
            <a:r>
              <a:rPr lang="en" sz="1500">
                <a:solidFill>
                  <a:srgbClr val="0000FF"/>
                </a:solidFill>
                <a:latin typeface="Roboto"/>
                <a:ea typeface="Roboto"/>
                <a:cs typeface="Roboto"/>
                <a:sym typeface="Roboto"/>
              </a:rPr>
              <a:t>T = 30, P = 30</a:t>
            </a:r>
            <a:endParaRPr/>
          </a:p>
        </p:txBody>
      </p:sp>
      <p:sp>
        <p:nvSpPr>
          <p:cNvPr id="549" name="Google Shape;549;p76"/>
          <p:cNvSpPr txBox="1"/>
          <p:nvPr/>
        </p:nvSpPr>
        <p:spPr>
          <a:xfrm>
            <a:off x="3810750" y="3681825"/>
            <a:ext cx="5114100" cy="13392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a:t>
            </a:r>
            <a:r>
              <a:rPr b="1" lang="en" sz="1500">
                <a:latin typeface="Roboto"/>
                <a:ea typeface="Roboto"/>
                <a:cs typeface="Roboto"/>
                <a:sym typeface="Roboto"/>
              </a:rPr>
              <a:t> 1 - </a:t>
            </a:r>
            <a:r>
              <a:rPr lang="en" sz="1500">
                <a:solidFill>
                  <a:srgbClr val="0000FF"/>
                </a:solidFill>
                <a:latin typeface="Roboto"/>
                <a:ea typeface="Roboto"/>
                <a:cs typeface="Roboto"/>
                <a:sym typeface="Roboto"/>
              </a:rPr>
              <a:t>number of non dominated solutions</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2 - </a:t>
            </a:r>
            <a:r>
              <a:rPr lang="en" sz="1500">
                <a:solidFill>
                  <a:srgbClr val="0000FF"/>
                </a:solidFill>
                <a:latin typeface="Roboto"/>
                <a:ea typeface="Roboto"/>
                <a:cs typeface="Roboto"/>
                <a:sym typeface="Roboto"/>
              </a:rPr>
              <a:t>error ratio</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3 - </a:t>
            </a:r>
            <a:r>
              <a:rPr lang="en" sz="1500">
                <a:solidFill>
                  <a:srgbClr val="0000FF"/>
                </a:solidFill>
                <a:latin typeface="Roboto"/>
                <a:ea typeface="Roboto"/>
                <a:cs typeface="Roboto"/>
                <a:sym typeface="Roboto"/>
              </a:rPr>
              <a:t>convergence metric</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4 - </a:t>
            </a:r>
            <a:r>
              <a:rPr lang="en" sz="1500">
                <a:solidFill>
                  <a:srgbClr val="0000FF"/>
                </a:solidFill>
                <a:latin typeface="Roboto"/>
                <a:ea typeface="Roboto"/>
                <a:cs typeface="Roboto"/>
                <a:sym typeface="Roboto"/>
              </a:rPr>
              <a:t>spacing</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5 -</a:t>
            </a:r>
            <a:r>
              <a:rPr b="1" lang="en" sz="1500">
                <a:latin typeface="Roboto"/>
                <a:ea typeface="Roboto"/>
                <a:cs typeface="Roboto"/>
                <a:sym typeface="Roboto"/>
              </a:rPr>
              <a:t> </a:t>
            </a:r>
            <a:r>
              <a:rPr lang="en" sz="1500">
                <a:solidFill>
                  <a:srgbClr val="0000FF"/>
                </a:solidFill>
                <a:latin typeface="Roboto"/>
                <a:ea typeface="Roboto"/>
                <a:cs typeface="Roboto"/>
                <a:sym typeface="Roboto"/>
              </a:rPr>
              <a:t>maximum spread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FOR TLBO </a:t>
            </a:r>
            <a:endParaRPr b="1" sz="2400"/>
          </a:p>
        </p:txBody>
      </p:sp>
      <p:pic>
        <p:nvPicPr>
          <p:cNvPr id="555" name="Google Shape;555;p77"/>
          <p:cNvPicPr preferRelativeResize="0"/>
          <p:nvPr/>
        </p:nvPicPr>
        <p:blipFill>
          <a:blip r:embed="rId3">
            <a:alphaModFix/>
          </a:blip>
          <a:stretch>
            <a:fillRect/>
          </a:stretch>
        </p:blipFill>
        <p:spPr>
          <a:xfrm>
            <a:off x="0" y="674150"/>
            <a:ext cx="4442603" cy="2254200"/>
          </a:xfrm>
          <a:prstGeom prst="rect">
            <a:avLst/>
          </a:prstGeom>
          <a:noFill/>
          <a:ln>
            <a:noFill/>
          </a:ln>
        </p:spPr>
      </p:pic>
      <p:pic>
        <p:nvPicPr>
          <p:cNvPr id="556" name="Google Shape;556;p77"/>
          <p:cNvPicPr preferRelativeResize="0"/>
          <p:nvPr/>
        </p:nvPicPr>
        <p:blipFill>
          <a:blip r:embed="rId4">
            <a:alphaModFix/>
          </a:blip>
          <a:stretch>
            <a:fillRect/>
          </a:stretch>
        </p:blipFill>
        <p:spPr>
          <a:xfrm>
            <a:off x="4442600" y="674150"/>
            <a:ext cx="4701399" cy="2254199"/>
          </a:xfrm>
          <a:prstGeom prst="rect">
            <a:avLst/>
          </a:prstGeom>
          <a:noFill/>
          <a:ln>
            <a:noFill/>
          </a:ln>
        </p:spPr>
      </p:pic>
      <p:pic>
        <p:nvPicPr>
          <p:cNvPr id="557" name="Google Shape;557;p77"/>
          <p:cNvPicPr preferRelativeResize="0"/>
          <p:nvPr/>
        </p:nvPicPr>
        <p:blipFill>
          <a:blip r:embed="rId5">
            <a:alphaModFix/>
          </a:blip>
          <a:stretch>
            <a:fillRect/>
          </a:stretch>
        </p:blipFill>
        <p:spPr>
          <a:xfrm>
            <a:off x="0" y="2928350"/>
            <a:ext cx="4442598" cy="2215149"/>
          </a:xfrm>
          <a:prstGeom prst="rect">
            <a:avLst/>
          </a:prstGeom>
          <a:noFill/>
          <a:ln>
            <a:noFill/>
          </a:ln>
        </p:spPr>
      </p:pic>
      <p:pic>
        <p:nvPicPr>
          <p:cNvPr id="558" name="Google Shape;558;p77"/>
          <p:cNvPicPr preferRelativeResize="0"/>
          <p:nvPr/>
        </p:nvPicPr>
        <p:blipFill>
          <a:blip r:embed="rId6">
            <a:alphaModFix/>
          </a:blip>
          <a:stretch>
            <a:fillRect/>
          </a:stretch>
        </p:blipFill>
        <p:spPr>
          <a:xfrm>
            <a:off x="4442600" y="2928350"/>
            <a:ext cx="4701399" cy="2185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FOR TLBO </a:t>
            </a:r>
            <a:endParaRPr b="1" sz="2400"/>
          </a:p>
        </p:txBody>
      </p:sp>
      <p:graphicFrame>
        <p:nvGraphicFramePr>
          <p:cNvPr id="564" name="Google Shape;564;p78"/>
          <p:cNvGraphicFramePr/>
          <p:nvPr/>
        </p:nvGraphicFramePr>
        <p:xfrm>
          <a:off x="398500" y="709213"/>
          <a:ext cx="3000000" cy="3000000"/>
        </p:xfrm>
        <a:graphic>
          <a:graphicData uri="http://schemas.openxmlformats.org/drawingml/2006/table">
            <a:tbl>
              <a:tblPr>
                <a:noFill/>
                <a:tableStyleId>{254CB437-BE60-466D-ACB0-47991AE2B785}</a:tableStyleId>
              </a:tblPr>
              <a:tblGrid>
                <a:gridCol w="1475050"/>
                <a:gridCol w="1171350"/>
                <a:gridCol w="1171350"/>
                <a:gridCol w="1171350"/>
                <a:gridCol w="1171350"/>
                <a:gridCol w="1067225"/>
                <a:gridCol w="1119300"/>
              </a:tblGrid>
              <a:tr h="672725">
                <a:tc>
                  <a:txBody>
                    <a:bodyPr/>
                    <a:lstStyle/>
                    <a:p>
                      <a:pPr indent="0" lvl="0" marL="0" rtl="0" algn="l">
                        <a:lnSpc>
                          <a:spcPct val="115000"/>
                        </a:lnSpc>
                        <a:spcBef>
                          <a:spcPts val="1800"/>
                        </a:spcBef>
                        <a:spcAft>
                          <a:spcPts val="0"/>
                        </a:spcAft>
                        <a:buNone/>
                      </a:pPr>
                      <a:r>
                        <a:rPr b="1" lang="en"/>
                        <a:t>PROBLEM SIZE</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1</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2</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3</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4</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a:t>
                      </a:r>
                      <a:r>
                        <a:rPr b="1" lang="en"/>
                        <a:t>I 5</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OVERALL</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r>
              <a:tr h="736575">
                <a:tc>
                  <a:txBody>
                    <a:bodyPr/>
                    <a:lstStyle/>
                    <a:p>
                      <a:pPr indent="0" lvl="0" marL="0" rtl="0" algn="l">
                        <a:lnSpc>
                          <a:spcPct val="115000"/>
                        </a:lnSpc>
                        <a:spcBef>
                          <a:spcPts val="1800"/>
                        </a:spcBef>
                        <a:spcAft>
                          <a:spcPts val="0"/>
                        </a:spcAft>
                        <a:buNone/>
                      </a:pPr>
                      <a:r>
                        <a:rPr b="1" lang="en"/>
                        <a:t>Small</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3</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r h="736575">
                <a:tc>
                  <a:txBody>
                    <a:bodyPr/>
                    <a:lstStyle/>
                    <a:p>
                      <a:pPr indent="0" lvl="0" marL="0" rtl="0" algn="l">
                        <a:lnSpc>
                          <a:spcPct val="115000"/>
                        </a:lnSpc>
                        <a:spcBef>
                          <a:spcPts val="1800"/>
                        </a:spcBef>
                        <a:spcAft>
                          <a:spcPts val="0"/>
                        </a:spcAft>
                        <a:buNone/>
                      </a:pPr>
                      <a:r>
                        <a:rPr b="1" lang="en"/>
                        <a:t>Medium</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b="1" lang="en" sz="1300"/>
                        <a:t>series</a:t>
                      </a:r>
                      <a:r>
                        <a:rPr b="1" lang="en" sz="1300"/>
                        <a:t> 5</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r>
              <a:tr h="736575">
                <a:tc>
                  <a:txBody>
                    <a:bodyPr/>
                    <a:lstStyle/>
                    <a:p>
                      <a:pPr indent="0" lvl="0" marL="0" rtl="0" algn="l">
                        <a:lnSpc>
                          <a:spcPct val="115000"/>
                        </a:lnSpc>
                        <a:spcBef>
                          <a:spcPts val="1800"/>
                        </a:spcBef>
                        <a:spcAft>
                          <a:spcPts val="0"/>
                        </a:spcAft>
                        <a:buNone/>
                      </a:pPr>
                      <a:r>
                        <a:rPr b="1" lang="en"/>
                        <a:t>Large</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5</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bl>
          </a:graphicData>
        </a:graphic>
      </p:graphicFrame>
      <p:sp>
        <p:nvSpPr>
          <p:cNvPr id="565" name="Google Shape;565;p78"/>
          <p:cNvSpPr txBox="1"/>
          <p:nvPr/>
        </p:nvSpPr>
        <p:spPr>
          <a:xfrm>
            <a:off x="-448300" y="3566475"/>
            <a:ext cx="3945600" cy="15699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1 - </a:t>
            </a:r>
            <a:r>
              <a:rPr lang="en" sz="1500">
                <a:solidFill>
                  <a:srgbClr val="0000FF"/>
                </a:solidFill>
                <a:latin typeface="Roboto"/>
                <a:ea typeface="Roboto"/>
                <a:cs typeface="Roboto"/>
                <a:sym typeface="Roboto"/>
              </a:rPr>
              <a:t>T = 5   , P = 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2 - </a:t>
            </a:r>
            <a:r>
              <a:rPr lang="en" sz="1500">
                <a:solidFill>
                  <a:srgbClr val="0000FF"/>
                </a:solidFill>
                <a:latin typeface="Roboto"/>
                <a:ea typeface="Roboto"/>
                <a:cs typeface="Roboto"/>
                <a:sym typeface="Roboto"/>
              </a:rPr>
              <a:t>T = 10, P = 10</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3 - </a:t>
            </a:r>
            <a:r>
              <a:rPr lang="en" sz="1500">
                <a:solidFill>
                  <a:srgbClr val="0000FF"/>
                </a:solidFill>
                <a:latin typeface="Roboto"/>
                <a:ea typeface="Roboto"/>
                <a:cs typeface="Roboto"/>
                <a:sym typeface="Roboto"/>
              </a:rPr>
              <a:t>T = 15, P =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4 - </a:t>
            </a:r>
            <a:r>
              <a:rPr lang="en" sz="1500">
                <a:solidFill>
                  <a:srgbClr val="0000FF"/>
                </a:solidFill>
                <a:latin typeface="Roboto"/>
                <a:ea typeface="Roboto"/>
                <a:cs typeface="Roboto"/>
                <a:sym typeface="Roboto"/>
              </a:rPr>
              <a:t>T = 20, P = 20</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5 - </a:t>
            </a:r>
            <a:r>
              <a:rPr lang="en" sz="1500">
                <a:solidFill>
                  <a:srgbClr val="0000FF"/>
                </a:solidFill>
                <a:latin typeface="Roboto"/>
                <a:ea typeface="Roboto"/>
                <a:cs typeface="Roboto"/>
                <a:sym typeface="Roboto"/>
              </a:rPr>
              <a:t>T = 25, P = 25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6 - </a:t>
            </a:r>
            <a:r>
              <a:rPr lang="en" sz="1500">
                <a:solidFill>
                  <a:srgbClr val="0000FF"/>
                </a:solidFill>
                <a:latin typeface="Roboto"/>
                <a:ea typeface="Roboto"/>
                <a:cs typeface="Roboto"/>
                <a:sym typeface="Roboto"/>
              </a:rPr>
              <a:t>T = 30, P = 30</a:t>
            </a:r>
            <a:endParaRPr/>
          </a:p>
        </p:txBody>
      </p:sp>
      <p:sp>
        <p:nvSpPr>
          <p:cNvPr id="566" name="Google Shape;566;p78"/>
          <p:cNvSpPr txBox="1"/>
          <p:nvPr/>
        </p:nvSpPr>
        <p:spPr>
          <a:xfrm>
            <a:off x="3810750" y="3681825"/>
            <a:ext cx="5114100" cy="13392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1 - </a:t>
            </a:r>
            <a:r>
              <a:rPr lang="en" sz="1500">
                <a:solidFill>
                  <a:srgbClr val="0000FF"/>
                </a:solidFill>
                <a:latin typeface="Roboto"/>
                <a:ea typeface="Roboto"/>
                <a:cs typeface="Roboto"/>
                <a:sym typeface="Roboto"/>
              </a:rPr>
              <a:t>number of non dominated solutions</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2 - </a:t>
            </a:r>
            <a:r>
              <a:rPr lang="en" sz="1500">
                <a:solidFill>
                  <a:srgbClr val="0000FF"/>
                </a:solidFill>
                <a:latin typeface="Roboto"/>
                <a:ea typeface="Roboto"/>
                <a:cs typeface="Roboto"/>
                <a:sym typeface="Roboto"/>
              </a:rPr>
              <a:t>error ratio</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3 - </a:t>
            </a:r>
            <a:r>
              <a:rPr lang="en" sz="1500">
                <a:solidFill>
                  <a:srgbClr val="0000FF"/>
                </a:solidFill>
                <a:latin typeface="Roboto"/>
                <a:ea typeface="Roboto"/>
                <a:cs typeface="Roboto"/>
                <a:sym typeface="Roboto"/>
              </a:rPr>
              <a:t>convergence metric</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4 - </a:t>
            </a:r>
            <a:r>
              <a:rPr lang="en" sz="1500">
                <a:solidFill>
                  <a:srgbClr val="0000FF"/>
                </a:solidFill>
                <a:latin typeface="Roboto"/>
                <a:ea typeface="Roboto"/>
                <a:cs typeface="Roboto"/>
                <a:sym typeface="Roboto"/>
              </a:rPr>
              <a:t>spacing</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5 - </a:t>
            </a:r>
            <a:r>
              <a:rPr lang="en" sz="1500">
                <a:solidFill>
                  <a:srgbClr val="0000FF"/>
                </a:solidFill>
                <a:latin typeface="Roboto"/>
                <a:ea typeface="Roboto"/>
                <a:cs typeface="Roboto"/>
                <a:sym typeface="Roboto"/>
              </a:rPr>
              <a:t>maximum spread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FOR MBO </a:t>
            </a:r>
            <a:endParaRPr b="1" sz="2400"/>
          </a:p>
        </p:txBody>
      </p:sp>
      <p:pic>
        <p:nvPicPr>
          <p:cNvPr id="572" name="Google Shape;572;p79"/>
          <p:cNvPicPr preferRelativeResize="0"/>
          <p:nvPr/>
        </p:nvPicPr>
        <p:blipFill>
          <a:blip r:embed="rId3">
            <a:alphaModFix/>
          </a:blip>
          <a:stretch>
            <a:fillRect/>
          </a:stretch>
        </p:blipFill>
        <p:spPr>
          <a:xfrm>
            <a:off x="0" y="651675"/>
            <a:ext cx="4364748" cy="2276674"/>
          </a:xfrm>
          <a:prstGeom prst="rect">
            <a:avLst/>
          </a:prstGeom>
          <a:noFill/>
          <a:ln>
            <a:noFill/>
          </a:ln>
        </p:spPr>
      </p:pic>
      <p:pic>
        <p:nvPicPr>
          <p:cNvPr id="573" name="Google Shape;573;p79"/>
          <p:cNvPicPr preferRelativeResize="0"/>
          <p:nvPr/>
        </p:nvPicPr>
        <p:blipFill>
          <a:blip r:embed="rId4">
            <a:alphaModFix/>
          </a:blip>
          <a:stretch>
            <a:fillRect/>
          </a:stretch>
        </p:blipFill>
        <p:spPr>
          <a:xfrm>
            <a:off x="4364750" y="651675"/>
            <a:ext cx="4779249" cy="2276675"/>
          </a:xfrm>
          <a:prstGeom prst="rect">
            <a:avLst/>
          </a:prstGeom>
          <a:noFill/>
          <a:ln>
            <a:noFill/>
          </a:ln>
        </p:spPr>
      </p:pic>
      <p:pic>
        <p:nvPicPr>
          <p:cNvPr id="574" name="Google Shape;574;p79"/>
          <p:cNvPicPr preferRelativeResize="0"/>
          <p:nvPr/>
        </p:nvPicPr>
        <p:blipFill>
          <a:blip r:embed="rId5">
            <a:alphaModFix/>
          </a:blip>
          <a:stretch>
            <a:fillRect/>
          </a:stretch>
        </p:blipFill>
        <p:spPr>
          <a:xfrm>
            <a:off x="0" y="2928350"/>
            <a:ext cx="4364748" cy="2215149"/>
          </a:xfrm>
          <a:prstGeom prst="rect">
            <a:avLst/>
          </a:prstGeom>
          <a:noFill/>
          <a:ln>
            <a:noFill/>
          </a:ln>
        </p:spPr>
      </p:pic>
      <p:pic>
        <p:nvPicPr>
          <p:cNvPr id="575" name="Google Shape;575;p79"/>
          <p:cNvPicPr preferRelativeResize="0"/>
          <p:nvPr/>
        </p:nvPicPr>
        <p:blipFill>
          <a:blip r:embed="rId6">
            <a:alphaModFix/>
          </a:blip>
          <a:stretch>
            <a:fillRect/>
          </a:stretch>
        </p:blipFill>
        <p:spPr>
          <a:xfrm>
            <a:off x="4364750" y="2928350"/>
            <a:ext cx="4779249" cy="22151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FOR MBO </a:t>
            </a:r>
            <a:endParaRPr b="1" sz="2400"/>
          </a:p>
        </p:txBody>
      </p:sp>
      <p:graphicFrame>
        <p:nvGraphicFramePr>
          <p:cNvPr id="581" name="Google Shape;581;p80"/>
          <p:cNvGraphicFramePr/>
          <p:nvPr/>
        </p:nvGraphicFramePr>
        <p:xfrm>
          <a:off x="327025" y="774563"/>
          <a:ext cx="3000000" cy="3000000"/>
        </p:xfrm>
        <a:graphic>
          <a:graphicData uri="http://schemas.openxmlformats.org/drawingml/2006/table">
            <a:tbl>
              <a:tblPr>
                <a:noFill/>
                <a:tableStyleId>{254CB437-BE60-466D-ACB0-47991AE2B785}</a:tableStyleId>
              </a:tblPr>
              <a:tblGrid>
                <a:gridCol w="1519400"/>
                <a:gridCol w="1206550"/>
                <a:gridCol w="1206550"/>
                <a:gridCol w="1206550"/>
                <a:gridCol w="1206550"/>
                <a:gridCol w="1099300"/>
                <a:gridCol w="1152925"/>
              </a:tblGrid>
              <a:tr h="276225">
                <a:tc>
                  <a:txBody>
                    <a:bodyPr/>
                    <a:lstStyle/>
                    <a:p>
                      <a:pPr indent="0" lvl="0" marL="0" rtl="0" algn="l">
                        <a:lnSpc>
                          <a:spcPct val="115000"/>
                        </a:lnSpc>
                        <a:spcBef>
                          <a:spcPts val="1800"/>
                        </a:spcBef>
                        <a:spcAft>
                          <a:spcPts val="0"/>
                        </a:spcAft>
                        <a:buNone/>
                      </a:pPr>
                      <a:r>
                        <a:rPr b="1" lang="en"/>
                        <a:t>PROBLEM SIZE</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1</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2</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3</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4</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5</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OVERALL</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r>
              <a:tr h="285750">
                <a:tc>
                  <a:txBody>
                    <a:bodyPr/>
                    <a:lstStyle/>
                    <a:p>
                      <a:pPr indent="0" lvl="0" marL="0" rtl="0" algn="l">
                        <a:lnSpc>
                          <a:spcPct val="115000"/>
                        </a:lnSpc>
                        <a:spcBef>
                          <a:spcPts val="1800"/>
                        </a:spcBef>
                        <a:spcAft>
                          <a:spcPts val="0"/>
                        </a:spcAft>
                        <a:buNone/>
                      </a:pPr>
                      <a:r>
                        <a:rPr b="1" lang="en"/>
                        <a:t>Small</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4</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r h="266700">
                <a:tc>
                  <a:txBody>
                    <a:bodyPr/>
                    <a:lstStyle/>
                    <a:p>
                      <a:pPr indent="0" lvl="0" marL="0" rtl="0" algn="l">
                        <a:lnSpc>
                          <a:spcPct val="115000"/>
                        </a:lnSpc>
                        <a:spcBef>
                          <a:spcPts val="1800"/>
                        </a:spcBef>
                        <a:spcAft>
                          <a:spcPts val="0"/>
                        </a:spcAft>
                        <a:buNone/>
                      </a:pPr>
                      <a:r>
                        <a:rPr b="1" lang="en"/>
                        <a:t>Medium</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b="1" lang="en" sz="1300"/>
                        <a:t>series</a:t>
                      </a:r>
                      <a:r>
                        <a:rPr b="1" lang="en" sz="1300"/>
                        <a:t> 5</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r>
              <a:tr h="266700">
                <a:tc>
                  <a:txBody>
                    <a:bodyPr/>
                    <a:lstStyle/>
                    <a:p>
                      <a:pPr indent="0" lvl="0" marL="0" rtl="0" algn="l">
                        <a:lnSpc>
                          <a:spcPct val="115000"/>
                        </a:lnSpc>
                        <a:spcBef>
                          <a:spcPts val="1800"/>
                        </a:spcBef>
                        <a:spcAft>
                          <a:spcPts val="0"/>
                        </a:spcAft>
                        <a:buNone/>
                      </a:pPr>
                      <a:r>
                        <a:rPr b="1" lang="en"/>
                        <a:t>Large</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6</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bl>
          </a:graphicData>
        </a:graphic>
      </p:graphicFrame>
      <p:sp>
        <p:nvSpPr>
          <p:cNvPr id="582" name="Google Shape;582;p80"/>
          <p:cNvSpPr txBox="1"/>
          <p:nvPr/>
        </p:nvSpPr>
        <p:spPr>
          <a:xfrm>
            <a:off x="-448300" y="3566475"/>
            <a:ext cx="3945600" cy="15699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1 - </a:t>
            </a:r>
            <a:r>
              <a:rPr lang="en" sz="1500">
                <a:solidFill>
                  <a:srgbClr val="0000FF"/>
                </a:solidFill>
                <a:latin typeface="Roboto"/>
                <a:ea typeface="Roboto"/>
                <a:cs typeface="Roboto"/>
                <a:sym typeface="Roboto"/>
              </a:rPr>
              <a:t>T = 5   , P = 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2 - </a:t>
            </a:r>
            <a:r>
              <a:rPr lang="en" sz="1500">
                <a:solidFill>
                  <a:srgbClr val="0000FF"/>
                </a:solidFill>
                <a:latin typeface="Roboto"/>
                <a:ea typeface="Roboto"/>
                <a:cs typeface="Roboto"/>
                <a:sym typeface="Roboto"/>
              </a:rPr>
              <a:t>T = 10, P = 10</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3 - </a:t>
            </a:r>
            <a:r>
              <a:rPr lang="en" sz="1500">
                <a:solidFill>
                  <a:srgbClr val="0000FF"/>
                </a:solidFill>
                <a:latin typeface="Roboto"/>
                <a:ea typeface="Roboto"/>
                <a:cs typeface="Roboto"/>
                <a:sym typeface="Roboto"/>
              </a:rPr>
              <a:t>T = 15, P =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4 - </a:t>
            </a:r>
            <a:r>
              <a:rPr lang="en" sz="1500">
                <a:solidFill>
                  <a:srgbClr val="0000FF"/>
                </a:solidFill>
                <a:latin typeface="Roboto"/>
                <a:ea typeface="Roboto"/>
                <a:cs typeface="Roboto"/>
                <a:sym typeface="Roboto"/>
              </a:rPr>
              <a:t>T = 20, P = 20</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5 - </a:t>
            </a:r>
            <a:r>
              <a:rPr lang="en" sz="1500">
                <a:solidFill>
                  <a:srgbClr val="0000FF"/>
                </a:solidFill>
                <a:latin typeface="Roboto"/>
                <a:ea typeface="Roboto"/>
                <a:cs typeface="Roboto"/>
                <a:sym typeface="Roboto"/>
              </a:rPr>
              <a:t>T = 25, P = 25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6 - </a:t>
            </a:r>
            <a:r>
              <a:rPr lang="en" sz="1500">
                <a:solidFill>
                  <a:srgbClr val="0000FF"/>
                </a:solidFill>
                <a:latin typeface="Roboto"/>
                <a:ea typeface="Roboto"/>
                <a:cs typeface="Roboto"/>
                <a:sym typeface="Roboto"/>
              </a:rPr>
              <a:t>T = 30, P = 30</a:t>
            </a:r>
            <a:endParaRPr/>
          </a:p>
        </p:txBody>
      </p:sp>
      <p:sp>
        <p:nvSpPr>
          <p:cNvPr id="583" name="Google Shape;583;p80"/>
          <p:cNvSpPr txBox="1"/>
          <p:nvPr/>
        </p:nvSpPr>
        <p:spPr>
          <a:xfrm>
            <a:off x="3810750" y="3681825"/>
            <a:ext cx="5114100" cy="13392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1 - </a:t>
            </a:r>
            <a:r>
              <a:rPr lang="en" sz="1500">
                <a:solidFill>
                  <a:srgbClr val="0000FF"/>
                </a:solidFill>
                <a:latin typeface="Roboto"/>
                <a:ea typeface="Roboto"/>
                <a:cs typeface="Roboto"/>
                <a:sym typeface="Roboto"/>
              </a:rPr>
              <a:t>number of non dominated solutions</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2 - </a:t>
            </a:r>
            <a:r>
              <a:rPr lang="en" sz="1500">
                <a:solidFill>
                  <a:srgbClr val="0000FF"/>
                </a:solidFill>
                <a:latin typeface="Roboto"/>
                <a:ea typeface="Roboto"/>
                <a:cs typeface="Roboto"/>
                <a:sym typeface="Roboto"/>
              </a:rPr>
              <a:t>error ratio</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3 - </a:t>
            </a:r>
            <a:r>
              <a:rPr lang="en" sz="1500">
                <a:solidFill>
                  <a:srgbClr val="0000FF"/>
                </a:solidFill>
                <a:latin typeface="Roboto"/>
                <a:ea typeface="Roboto"/>
                <a:cs typeface="Roboto"/>
                <a:sym typeface="Roboto"/>
              </a:rPr>
              <a:t>convergence metric</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4 - </a:t>
            </a:r>
            <a:r>
              <a:rPr lang="en" sz="1500">
                <a:solidFill>
                  <a:srgbClr val="0000FF"/>
                </a:solidFill>
                <a:latin typeface="Roboto"/>
                <a:ea typeface="Roboto"/>
                <a:cs typeface="Roboto"/>
                <a:sym typeface="Roboto"/>
              </a:rPr>
              <a:t>spacing</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5 - </a:t>
            </a:r>
            <a:r>
              <a:rPr lang="en" sz="1500">
                <a:solidFill>
                  <a:srgbClr val="0000FF"/>
                </a:solidFill>
                <a:latin typeface="Roboto"/>
                <a:ea typeface="Roboto"/>
                <a:cs typeface="Roboto"/>
                <a:sym typeface="Roboto"/>
              </a:rPr>
              <a:t>maximum spread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FOR AOA </a:t>
            </a:r>
            <a:endParaRPr b="1" sz="2400"/>
          </a:p>
        </p:txBody>
      </p:sp>
      <p:pic>
        <p:nvPicPr>
          <p:cNvPr id="589" name="Google Shape;589;p81"/>
          <p:cNvPicPr preferRelativeResize="0"/>
          <p:nvPr/>
        </p:nvPicPr>
        <p:blipFill>
          <a:blip r:embed="rId3">
            <a:alphaModFix/>
          </a:blip>
          <a:stretch>
            <a:fillRect/>
          </a:stretch>
        </p:blipFill>
        <p:spPr>
          <a:xfrm>
            <a:off x="0" y="659150"/>
            <a:ext cx="4301251" cy="2269201"/>
          </a:xfrm>
          <a:prstGeom prst="rect">
            <a:avLst/>
          </a:prstGeom>
          <a:noFill/>
          <a:ln>
            <a:noFill/>
          </a:ln>
        </p:spPr>
      </p:pic>
      <p:pic>
        <p:nvPicPr>
          <p:cNvPr id="590" name="Google Shape;590;p81"/>
          <p:cNvPicPr preferRelativeResize="0"/>
          <p:nvPr/>
        </p:nvPicPr>
        <p:blipFill>
          <a:blip r:embed="rId4">
            <a:alphaModFix/>
          </a:blip>
          <a:stretch>
            <a:fillRect/>
          </a:stretch>
        </p:blipFill>
        <p:spPr>
          <a:xfrm>
            <a:off x="4301250" y="659150"/>
            <a:ext cx="4842751" cy="2269200"/>
          </a:xfrm>
          <a:prstGeom prst="rect">
            <a:avLst/>
          </a:prstGeom>
          <a:noFill/>
          <a:ln>
            <a:noFill/>
          </a:ln>
        </p:spPr>
      </p:pic>
      <p:pic>
        <p:nvPicPr>
          <p:cNvPr id="591" name="Google Shape;591;p81"/>
          <p:cNvPicPr preferRelativeResize="0"/>
          <p:nvPr/>
        </p:nvPicPr>
        <p:blipFill>
          <a:blip r:embed="rId5">
            <a:alphaModFix/>
          </a:blip>
          <a:stretch>
            <a:fillRect/>
          </a:stretch>
        </p:blipFill>
        <p:spPr>
          <a:xfrm>
            <a:off x="0" y="2928350"/>
            <a:ext cx="4301251" cy="2215149"/>
          </a:xfrm>
          <a:prstGeom prst="rect">
            <a:avLst/>
          </a:prstGeom>
          <a:noFill/>
          <a:ln>
            <a:noFill/>
          </a:ln>
        </p:spPr>
      </p:pic>
      <p:pic>
        <p:nvPicPr>
          <p:cNvPr id="592" name="Google Shape;592;p81"/>
          <p:cNvPicPr preferRelativeResize="0"/>
          <p:nvPr/>
        </p:nvPicPr>
        <p:blipFill>
          <a:blip r:embed="rId6">
            <a:alphaModFix/>
          </a:blip>
          <a:stretch>
            <a:fillRect/>
          </a:stretch>
        </p:blipFill>
        <p:spPr>
          <a:xfrm>
            <a:off x="4301250" y="2928350"/>
            <a:ext cx="4842751" cy="2185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FOR AOA </a:t>
            </a:r>
            <a:endParaRPr b="1" sz="2400"/>
          </a:p>
        </p:txBody>
      </p:sp>
      <p:graphicFrame>
        <p:nvGraphicFramePr>
          <p:cNvPr id="598" name="Google Shape;598;p82"/>
          <p:cNvGraphicFramePr/>
          <p:nvPr/>
        </p:nvGraphicFramePr>
        <p:xfrm>
          <a:off x="327025" y="774563"/>
          <a:ext cx="3000000" cy="3000000"/>
        </p:xfrm>
        <a:graphic>
          <a:graphicData uri="http://schemas.openxmlformats.org/drawingml/2006/table">
            <a:tbl>
              <a:tblPr>
                <a:noFill/>
                <a:tableStyleId>{254CB437-BE60-466D-ACB0-47991AE2B785}</a:tableStyleId>
              </a:tblPr>
              <a:tblGrid>
                <a:gridCol w="1519400"/>
                <a:gridCol w="1206550"/>
                <a:gridCol w="1206550"/>
                <a:gridCol w="1206550"/>
                <a:gridCol w="1206550"/>
                <a:gridCol w="1099300"/>
                <a:gridCol w="1152925"/>
              </a:tblGrid>
              <a:tr h="276225">
                <a:tc>
                  <a:txBody>
                    <a:bodyPr/>
                    <a:lstStyle/>
                    <a:p>
                      <a:pPr indent="0" lvl="0" marL="0" rtl="0" algn="l">
                        <a:lnSpc>
                          <a:spcPct val="115000"/>
                        </a:lnSpc>
                        <a:spcBef>
                          <a:spcPts val="1800"/>
                        </a:spcBef>
                        <a:spcAft>
                          <a:spcPts val="0"/>
                        </a:spcAft>
                        <a:buNone/>
                      </a:pPr>
                      <a:r>
                        <a:rPr b="1" lang="en"/>
                        <a:t>PROBLEM SIZE</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1</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2</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3</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4</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5</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OVERALL</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r>
              <a:tr h="285750">
                <a:tc>
                  <a:txBody>
                    <a:bodyPr/>
                    <a:lstStyle/>
                    <a:p>
                      <a:pPr indent="0" lvl="0" marL="0" rtl="0" algn="l">
                        <a:lnSpc>
                          <a:spcPct val="115000"/>
                        </a:lnSpc>
                        <a:spcBef>
                          <a:spcPts val="1800"/>
                        </a:spcBef>
                        <a:spcAft>
                          <a:spcPts val="0"/>
                        </a:spcAft>
                        <a:buNone/>
                      </a:pPr>
                      <a:r>
                        <a:rPr b="1" lang="en"/>
                        <a:t>Small</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5</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r h="266700">
                <a:tc>
                  <a:txBody>
                    <a:bodyPr/>
                    <a:lstStyle/>
                    <a:p>
                      <a:pPr indent="0" lvl="0" marL="0" rtl="0" algn="l">
                        <a:lnSpc>
                          <a:spcPct val="115000"/>
                        </a:lnSpc>
                        <a:spcBef>
                          <a:spcPts val="1800"/>
                        </a:spcBef>
                        <a:spcAft>
                          <a:spcPts val="0"/>
                        </a:spcAft>
                        <a:buNone/>
                      </a:pPr>
                      <a:r>
                        <a:rPr b="1" lang="en"/>
                        <a:t>Medium</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b="1" lang="en" sz="1300"/>
                        <a:t>series</a:t>
                      </a:r>
                      <a:r>
                        <a:rPr b="1" lang="en" sz="1300"/>
                        <a:t> 6</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r>
              <a:tr h="266700">
                <a:tc>
                  <a:txBody>
                    <a:bodyPr/>
                    <a:lstStyle/>
                    <a:p>
                      <a:pPr indent="0" lvl="0" marL="0" rtl="0" algn="l">
                        <a:lnSpc>
                          <a:spcPct val="115000"/>
                        </a:lnSpc>
                        <a:spcBef>
                          <a:spcPts val="1800"/>
                        </a:spcBef>
                        <a:spcAft>
                          <a:spcPts val="0"/>
                        </a:spcAft>
                        <a:buNone/>
                      </a:pPr>
                      <a:r>
                        <a:rPr b="1" lang="en"/>
                        <a:t>Large</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6</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bl>
          </a:graphicData>
        </a:graphic>
      </p:graphicFrame>
      <p:sp>
        <p:nvSpPr>
          <p:cNvPr id="599" name="Google Shape;599;p82"/>
          <p:cNvSpPr txBox="1"/>
          <p:nvPr/>
        </p:nvSpPr>
        <p:spPr>
          <a:xfrm>
            <a:off x="-448300" y="3566475"/>
            <a:ext cx="3945600" cy="15699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1 - </a:t>
            </a:r>
            <a:r>
              <a:rPr lang="en" sz="1500">
                <a:solidFill>
                  <a:srgbClr val="0000FF"/>
                </a:solidFill>
                <a:latin typeface="Roboto"/>
                <a:ea typeface="Roboto"/>
                <a:cs typeface="Roboto"/>
                <a:sym typeface="Roboto"/>
              </a:rPr>
              <a:t>T = 5   , P = 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2 - </a:t>
            </a:r>
            <a:r>
              <a:rPr lang="en" sz="1500">
                <a:solidFill>
                  <a:srgbClr val="0000FF"/>
                </a:solidFill>
                <a:latin typeface="Roboto"/>
                <a:ea typeface="Roboto"/>
                <a:cs typeface="Roboto"/>
                <a:sym typeface="Roboto"/>
              </a:rPr>
              <a:t>T = 10, P = 10</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3 - </a:t>
            </a:r>
            <a:r>
              <a:rPr lang="en" sz="1500">
                <a:solidFill>
                  <a:srgbClr val="0000FF"/>
                </a:solidFill>
                <a:latin typeface="Roboto"/>
                <a:ea typeface="Roboto"/>
                <a:cs typeface="Roboto"/>
                <a:sym typeface="Roboto"/>
              </a:rPr>
              <a:t>T = 15, P =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4 - </a:t>
            </a:r>
            <a:r>
              <a:rPr lang="en" sz="1500">
                <a:solidFill>
                  <a:srgbClr val="0000FF"/>
                </a:solidFill>
                <a:latin typeface="Roboto"/>
                <a:ea typeface="Roboto"/>
                <a:cs typeface="Roboto"/>
                <a:sym typeface="Roboto"/>
              </a:rPr>
              <a:t>T = 20, P = 20</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5 - </a:t>
            </a:r>
            <a:r>
              <a:rPr lang="en" sz="1500">
                <a:solidFill>
                  <a:srgbClr val="0000FF"/>
                </a:solidFill>
                <a:latin typeface="Roboto"/>
                <a:ea typeface="Roboto"/>
                <a:cs typeface="Roboto"/>
                <a:sym typeface="Roboto"/>
              </a:rPr>
              <a:t>T = 25, P = 25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6 - </a:t>
            </a:r>
            <a:r>
              <a:rPr lang="en" sz="1500">
                <a:solidFill>
                  <a:srgbClr val="0000FF"/>
                </a:solidFill>
                <a:latin typeface="Roboto"/>
                <a:ea typeface="Roboto"/>
                <a:cs typeface="Roboto"/>
                <a:sym typeface="Roboto"/>
              </a:rPr>
              <a:t>T = 30, P = 30</a:t>
            </a:r>
            <a:endParaRPr/>
          </a:p>
        </p:txBody>
      </p:sp>
      <p:sp>
        <p:nvSpPr>
          <p:cNvPr id="600" name="Google Shape;600;p82"/>
          <p:cNvSpPr txBox="1"/>
          <p:nvPr/>
        </p:nvSpPr>
        <p:spPr>
          <a:xfrm>
            <a:off x="3810750" y="3681825"/>
            <a:ext cx="5114100" cy="13392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1 - </a:t>
            </a:r>
            <a:r>
              <a:rPr lang="en" sz="1500">
                <a:solidFill>
                  <a:srgbClr val="0000FF"/>
                </a:solidFill>
                <a:latin typeface="Roboto"/>
                <a:ea typeface="Roboto"/>
                <a:cs typeface="Roboto"/>
                <a:sym typeface="Roboto"/>
              </a:rPr>
              <a:t>number of non dominated solutions</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2 - </a:t>
            </a:r>
            <a:r>
              <a:rPr lang="en" sz="1500">
                <a:solidFill>
                  <a:srgbClr val="0000FF"/>
                </a:solidFill>
                <a:latin typeface="Roboto"/>
                <a:ea typeface="Roboto"/>
                <a:cs typeface="Roboto"/>
                <a:sym typeface="Roboto"/>
              </a:rPr>
              <a:t>error ratio</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3 - </a:t>
            </a:r>
            <a:r>
              <a:rPr lang="en" sz="1500">
                <a:solidFill>
                  <a:srgbClr val="0000FF"/>
                </a:solidFill>
                <a:latin typeface="Roboto"/>
                <a:ea typeface="Roboto"/>
                <a:cs typeface="Roboto"/>
                <a:sym typeface="Roboto"/>
              </a:rPr>
              <a:t>convergence metric</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4 - </a:t>
            </a:r>
            <a:r>
              <a:rPr lang="en" sz="1500">
                <a:solidFill>
                  <a:srgbClr val="0000FF"/>
                </a:solidFill>
                <a:latin typeface="Roboto"/>
                <a:ea typeface="Roboto"/>
                <a:cs typeface="Roboto"/>
                <a:sym typeface="Roboto"/>
              </a:rPr>
              <a:t>spacing</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5 - </a:t>
            </a:r>
            <a:r>
              <a:rPr lang="en" sz="1500">
                <a:solidFill>
                  <a:srgbClr val="0000FF"/>
                </a:solidFill>
                <a:latin typeface="Roboto"/>
                <a:ea typeface="Roboto"/>
                <a:cs typeface="Roboto"/>
                <a:sym typeface="Roboto"/>
              </a:rPr>
              <a:t>maximum spread</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OVERALL CONCLUSION</a:t>
            </a:r>
            <a:r>
              <a:rPr b="1" lang="en" sz="2400"/>
              <a:t> OF ITERATIONS &amp; POPULATION SIZE FINE TUNING</a:t>
            </a:r>
            <a:endParaRPr b="1" sz="2400"/>
          </a:p>
        </p:txBody>
      </p:sp>
      <p:graphicFrame>
        <p:nvGraphicFramePr>
          <p:cNvPr id="606" name="Google Shape;606;p83"/>
          <p:cNvGraphicFramePr/>
          <p:nvPr/>
        </p:nvGraphicFramePr>
        <p:xfrm>
          <a:off x="98225" y="1559950"/>
          <a:ext cx="3000000" cy="3000000"/>
        </p:xfrm>
        <a:graphic>
          <a:graphicData uri="http://schemas.openxmlformats.org/drawingml/2006/table">
            <a:tbl>
              <a:tblPr>
                <a:noFill/>
                <a:tableStyleId>{254CB437-BE60-466D-ACB0-47991AE2B785}</a:tableStyleId>
              </a:tblPr>
              <a:tblGrid>
                <a:gridCol w="2113450"/>
                <a:gridCol w="1678300"/>
                <a:gridCol w="1678300"/>
                <a:gridCol w="1678300"/>
                <a:gridCol w="1678300"/>
              </a:tblGrid>
              <a:tr h="276225">
                <a:tc>
                  <a:txBody>
                    <a:bodyPr/>
                    <a:lstStyle/>
                    <a:p>
                      <a:pPr indent="0" lvl="0" marL="0" rtl="0" algn="l">
                        <a:lnSpc>
                          <a:spcPct val="115000"/>
                        </a:lnSpc>
                        <a:spcBef>
                          <a:spcPts val="1800"/>
                        </a:spcBef>
                        <a:spcAft>
                          <a:spcPts val="0"/>
                        </a:spcAft>
                        <a:buNone/>
                      </a:pPr>
                      <a:r>
                        <a:rPr b="1" lang="en"/>
                        <a:t>ALGORITHM</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PSO</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TLBO</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MBO</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AOA</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r>
              <a:tr h="285750">
                <a:tc>
                  <a:txBody>
                    <a:bodyPr/>
                    <a:lstStyle/>
                    <a:p>
                      <a:pPr indent="0" lvl="0" marL="0" rtl="0" algn="l">
                        <a:lnSpc>
                          <a:spcPct val="115000"/>
                        </a:lnSpc>
                        <a:spcBef>
                          <a:spcPts val="1800"/>
                        </a:spcBef>
                        <a:spcAft>
                          <a:spcPts val="0"/>
                        </a:spcAft>
                        <a:buNone/>
                      </a:pPr>
                      <a:r>
                        <a:rPr b="1" lang="en"/>
                        <a:t>SMALL</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T = 20, P = 20 </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T = 15, P = 15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T = 20, P = 20</a:t>
                      </a:r>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T = 25, P = 25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r h="266700">
                <a:tc>
                  <a:txBody>
                    <a:bodyPr/>
                    <a:lstStyle/>
                    <a:p>
                      <a:pPr indent="0" lvl="0" marL="0" rtl="0" algn="l">
                        <a:lnSpc>
                          <a:spcPct val="115000"/>
                        </a:lnSpc>
                        <a:spcBef>
                          <a:spcPts val="1800"/>
                        </a:spcBef>
                        <a:spcAft>
                          <a:spcPts val="0"/>
                        </a:spcAft>
                        <a:buNone/>
                      </a:pPr>
                      <a:r>
                        <a:rPr b="1" lang="en"/>
                        <a:t>MEDIUM</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T = 25, P = 25</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T = 25, P = 25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T = 25, P = 25 </a:t>
                      </a:r>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T = 30, P = 30</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r>
              <a:tr h="266700">
                <a:tc>
                  <a:txBody>
                    <a:bodyPr/>
                    <a:lstStyle/>
                    <a:p>
                      <a:pPr indent="0" lvl="0" marL="0" rtl="0" algn="l">
                        <a:lnSpc>
                          <a:spcPct val="115000"/>
                        </a:lnSpc>
                        <a:spcBef>
                          <a:spcPts val="1800"/>
                        </a:spcBef>
                        <a:spcAft>
                          <a:spcPts val="0"/>
                        </a:spcAft>
                        <a:buNone/>
                      </a:pPr>
                      <a:r>
                        <a:rPr b="1" lang="en"/>
                        <a:t>LARGE</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T = 30, P = 30</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T = 25, P = 25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T = 25, P = 25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T = 30, P = 30</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SzPts val="1800"/>
              <a:buNone/>
            </a:pPr>
            <a:r>
              <a:rPr b="1" lang="en" sz="2400"/>
              <a:t>MULTI OBJECTIVE OPTIMISATION</a:t>
            </a:r>
            <a:endParaRPr b="1" sz="2400"/>
          </a:p>
        </p:txBody>
      </p:sp>
      <p:pic>
        <p:nvPicPr>
          <p:cNvPr id="165" name="Google Shape;165;p30"/>
          <p:cNvPicPr preferRelativeResize="0"/>
          <p:nvPr/>
        </p:nvPicPr>
        <p:blipFill>
          <a:blip r:embed="rId3">
            <a:alphaModFix/>
          </a:blip>
          <a:stretch>
            <a:fillRect/>
          </a:stretch>
        </p:blipFill>
        <p:spPr>
          <a:xfrm>
            <a:off x="481850" y="3131175"/>
            <a:ext cx="3465525" cy="2012329"/>
          </a:xfrm>
          <a:prstGeom prst="rect">
            <a:avLst/>
          </a:prstGeom>
          <a:noFill/>
          <a:ln>
            <a:noFill/>
          </a:ln>
        </p:spPr>
      </p:pic>
      <p:sp>
        <p:nvSpPr>
          <p:cNvPr id="166" name="Google Shape;166;p30"/>
          <p:cNvSpPr txBox="1"/>
          <p:nvPr/>
        </p:nvSpPr>
        <p:spPr>
          <a:xfrm>
            <a:off x="98250" y="697500"/>
            <a:ext cx="8938500" cy="24750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1800"/>
              </a:spcBef>
              <a:spcAft>
                <a:spcPts val="0"/>
              </a:spcAft>
              <a:buSzPts val="1200"/>
              <a:buChar char="➔"/>
            </a:pPr>
            <a:r>
              <a:rPr lang="en" sz="1200"/>
              <a:t>Multi objective optimisation refers to solving multiple objectives that are conflicting in nature. As the objectives are conflicting, rather than a single optimal solution, a set of optimal solution is presented known as the pareto optimal set.</a:t>
            </a:r>
            <a:endParaRPr sz="1200"/>
          </a:p>
          <a:p>
            <a:pPr indent="-304800" lvl="0" marL="457200" rtl="0" algn="l">
              <a:lnSpc>
                <a:spcPct val="115000"/>
              </a:lnSpc>
              <a:spcBef>
                <a:spcPts val="0"/>
              </a:spcBef>
              <a:spcAft>
                <a:spcPts val="0"/>
              </a:spcAft>
              <a:buSzPts val="1200"/>
              <a:buChar char="➔"/>
            </a:pPr>
            <a:r>
              <a:rPr lang="en" sz="1200"/>
              <a:t>In non-dominated sorting, an individual A is said to dominate another individual B, if and only if there is no objective of A worse than objective of B.</a:t>
            </a:r>
            <a:endParaRPr sz="1200"/>
          </a:p>
          <a:p>
            <a:pPr indent="-304800" lvl="0" marL="457200" rtl="0" algn="l">
              <a:lnSpc>
                <a:spcPct val="115000"/>
              </a:lnSpc>
              <a:spcBef>
                <a:spcPts val="0"/>
              </a:spcBef>
              <a:spcAft>
                <a:spcPts val="0"/>
              </a:spcAft>
              <a:buSzPts val="1200"/>
              <a:buChar char="➔"/>
            </a:pPr>
            <a:r>
              <a:rPr lang="en" sz="1200"/>
              <a:t>In simple words, let us say there are two objectives f1 &amp; f2 that is to be minimised, and two points A and B,</a:t>
            </a:r>
            <a:endParaRPr sz="1200"/>
          </a:p>
          <a:p>
            <a:pPr indent="-304800" lvl="2" marL="1371600" rtl="0" algn="l">
              <a:lnSpc>
                <a:spcPct val="150000"/>
              </a:lnSpc>
              <a:spcBef>
                <a:spcPts val="0"/>
              </a:spcBef>
              <a:spcAft>
                <a:spcPts val="0"/>
              </a:spcAft>
              <a:buSzPts val="1200"/>
              <a:buChar char="●"/>
            </a:pPr>
            <a:r>
              <a:rPr b="1" lang="en" sz="1200">
                <a:solidFill>
                  <a:srgbClr val="0000FF"/>
                </a:solidFill>
              </a:rPr>
              <a:t>A dominates B</a:t>
            </a:r>
            <a:r>
              <a:rPr lang="en" sz="1200"/>
              <a:t> </a:t>
            </a:r>
            <a:r>
              <a:rPr b="1" lang="en" sz="1200">
                <a:solidFill>
                  <a:srgbClr val="FF0000"/>
                </a:solidFill>
              </a:rPr>
              <a:t>if</a:t>
            </a:r>
            <a:r>
              <a:rPr lang="en" sz="1200"/>
              <a:t>, </a:t>
            </a:r>
            <a:r>
              <a:rPr lang="en" sz="1200">
                <a:highlight>
                  <a:srgbClr val="00FF00"/>
                </a:highlight>
              </a:rPr>
              <a:t>f1(A) </a:t>
            </a:r>
            <a:r>
              <a:rPr b="1" lang="en" sz="1200">
                <a:highlight>
                  <a:srgbClr val="00FF00"/>
                </a:highlight>
              </a:rPr>
              <a:t>&lt; </a:t>
            </a:r>
            <a:r>
              <a:rPr lang="en" sz="1200">
                <a:highlight>
                  <a:srgbClr val="00FF00"/>
                </a:highlight>
              </a:rPr>
              <a:t>f1(B)</a:t>
            </a:r>
            <a:r>
              <a:rPr lang="en" sz="1200"/>
              <a:t> </a:t>
            </a:r>
            <a:r>
              <a:rPr b="1" lang="en" sz="1200">
                <a:solidFill>
                  <a:srgbClr val="FF0000"/>
                </a:solidFill>
              </a:rPr>
              <a:t>and</a:t>
            </a:r>
            <a:r>
              <a:rPr lang="en" sz="1200"/>
              <a:t> </a:t>
            </a:r>
            <a:r>
              <a:rPr lang="en" sz="1200">
                <a:solidFill>
                  <a:srgbClr val="333333"/>
                </a:solidFill>
                <a:highlight>
                  <a:srgbClr val="00FF00"/>
                </a:highlight>
              </a:rPr>
              <a:t>f2(A) </a:t>
            </a:r>
            <a:r>
              <a:rPr b="1" lang="en" sz="1200">
                <a:solidFill>
                  <a:srgbClr val="333333"/>
                </a:solidFill>
                <a:highlight>
                  <a:srgbClr val="00FF00"/>
                </a:highlight>
              </a:rPr>
              <a:t>&lt;</a:t>
            </a:r>
            <a:r>
              <a:rPr lang="en" sz="1200">
                <a:solidFill>
                  <a:srgbClr val="333333"/>
                </a:solidFill>
                <a:highlight>
                  <a:srgbClr val="00FF00"/>
                </a:highlight>
              </a:rPr>
              <a:t> f2(B)</a:t>
            </a:r>
            <a:endParaRPr sz="1200">
              <a:solidFill>
                <a:srgbClr val="333333"/>
              </a:solidFill>
              <a:highlight>
                <a:srgbClr val="00FF00"/>
              </a:highlight>
            </a:endParaRPr>
          </a:p>
          <a:p>
            <a:pPr indent="-304800" lvl="2" marL="1371600" rtl="0" algn="l">
              <a:lnSpc>
                <a:spcPct val="150000"/>
              </a:lnSpc>
              <a:spcBef>
                <a:spcPts val="0"/>
              </a:spcBef>
              <a:spcAft>
                <a:spcPts val="0"/>
              </a:spcAft>
              <a:buSzPts val="1200"/>
              <a:buChar char="●"/>
            </a:pPr>
            <a:r>
              <a:rPr b="1" lang="en" sz="1200">
                <a:solidFill>
                  <a:srgbClr val="0000FF"/>
                </a:solidFill>
              </a:rPr>
              <a:t>Both lie in same front</a:t>
            </a:r>
            <a:r>
              <a:rPr lang="en" sz="1200"/>
              <a:t> </a:t>
            </a:r>
            <a:r>
              <a:rPr b="1" lang="en" sz="1200">
                <a:solidFill>
                  <a:srgbClr val="FF0000"/>
                </a:solidFill>
              </a:rPr>
              <a:t>if</a:t>
            </a:r>
            <a:r>
              <a:rPr lang="en" sz="1200"/>
              <a:t>, </a:t>
            </a:r>
            <a:r>
              <a:rPr b="1" lang="en" sz="1200"/>
              <a:t>( </a:t>
            </a:r>
            <a:r>
              <a:rPr lang="en" sz="1200">
                <a:highlight>
                  <a:srgbClr val="00FF00"/>
                </a:highlight>
              </a:rPr>
              <a:t>f1(A) </a:t>
            </a:r>
            <a:r>
              <a:rPr b="1" lang="en" sz="1200">
                <a:highlight>
                  <a:srgbClr val="00FF00"/>
                </a:highlight>
              </a:rPr>
              <a:t>&lt;</a:t>
            </a:r>
            <a:r>
              <a:rPr lang="en" sz="1200">
                <a:highlight>
                  <a:srgbClr val="00FF00"/>
                </a:highlight>
              </a:rPr>
              <a:t> f1(B)</a:t>
            </a:r>
            <a:r>
              <a:rPr lang="en" sz="1200"/>
              <a:t> </a:t>
            </a:r>
            <a:r>
              <a:rPr b="1" lang="en" sz="1200">
                <a:solidFill>
                  <a:srgbClr val="FF0000"/>
                </a:solidFill>
              </a:rPr>
              <a:t>and</a:t>
            </a:r>
            <a:r>
              <a:rPr lang="en" sz="1200"/>
              <a:t> </a:t>
            </a:r>
            <a:r>
              <a:rPr lang="en" sz="1200">
                <a:highlight>
                  <a:srgbClr val="00FFFF"/>
                </a:highlight>
              </a:rPr>
              <a:t>f2(A) </a:t>
            </a:r>
            <a:r>
              <a:rPr b="1" lang="en" sz="1200">
                <a:highlight>
                  <a:srgbClr val="00FFFF"/>
                </a:highlight>
              </a:rPr>
              <a:t>&gt;</a:t>
            </a:r>
            <a:r>
              <a:rPr lang="en" sz="1200">
                <a:highlight>
                  <a:srgbClr val="00FFFF"/>
                </a:highlight>
              </a:rPr>
              <a:t> f2(B)</a:t>
            </a:r>
            <a:r>
              <a:rPr lang="en" sz="1200"/>
              <a:t> </a:t>
            </a:r>
            <a:r>
              <a:rPr b="1" lang="en" sz="1200"/>
              <a:t>)</a:t>
            </a:r>
            <a:r>
              <a:rPr lang="en" sz="1200"/>
              <a:t> </a:t>
            </a:r>
            <a:r>
              <a:rPr b="1" lang="en" sz="1200">
                <a:solidFill>
                  <a:srgbClr val="FF0000"/>
                </a:solidFill>
              </a:rPr>
              <a:t>or</a:t>
            </a:r>
            <a:r>
              <a:rPr lang="en" sz="1200"/>
              <a:t> </a:t>
            </a:r>
            <a:r>
              <a:rPr b="1" lang="en" sz="1200"/>
              <a:t>(</a:t>
            </a:r>
            <a:r>
              <a:rPr lang="en" sz="1200"/>
              <a:t> </a:t>
            </a:r>
            <a:r>
              <a:rPr lang="en" sz="1200">
                <a:highlight>
                  <a:srgbClr val="00FFFF"/>
                </a:highlight>
              </a:rPr>
              <a:t>f1(A)</a:t>
            </a:r>
            <a:r>
              <a:rPr b="1" lang="en" sz="1200">
                <a:highlight>
                  <a:srgbClr val="00FFFF"/>
                </a:highlight>
              </a:rPr>
              <a:t> &gt;</a:t>
            </a:r>
            <a:r>
              <a:rPr lang="en" sz="1200">
                <a:highlight>
                  <a:srgbClr val="00FFFF"/>
                </a:highlight>
              </a:rPr>
              <a:t> f1(B)</a:t>
            </a:r>
            <a:r>
              <a:rPr lang="en" sz="1200"/>
              <a:t> </a:t>
            </a:r>
            <a:r>
              <a:rPr b="1" lang="en" sz="1200">
                <a:solidFill>
                  <a:srgbClr val="FF0000"/>
                </a:solidFill>
              </a:rPr>
              <a:t>and</a:t>
            </a:r>
            <a:r>
              <a:rPr lang="en" sz="1200"/>
              <a:t> </a:t>
            </a:r>
            <a:r>
              <a:rPr lang="en" sz="1200">
                <a:highlight>
                  <a:srgbClr val="00FF00"/>
                </a:highlight>
              </a:rPr>
              <a:t>f2(A) </a:t>
            </a:r>
            <a:r>
              <a:rPr b="1" lang="en" sz="1200">
                <a:highlight>
                  <a:srgbClr val="00FF00"/>
                </a:highlight>
              </a:rPr>
              <a:t>&lt;</a:t>
            </a:r>
            <a:r>
              <a:rPr lang="en" sz="1200">
                <a:highlight>
                  <a:srgbClr val="00FF00"/>
                </a:highlight>
              </a:rPr>
              <a:t> f2(B)</a:t>
            </a:r>
            <a:r>
              <a:rPr lang="en" sz="1200"/>
              <a:t> </a:t>
            </a:r>
            <a:r>
              <a:rPr b="1" lang="en" sz="1200"/>
              <a:t>)</a:t>
            </a:r>
            <a:endParaRPr b="1" sz="1200"/>
          </a:p>
          <a:p>
            <a:pPr indent="-304800" lvl="2" marL="1371600" rtl="0" algn="l">
              <a:lnSpc>
                <a:spcPct val="150000"/>
              </a:lnSpc>
              <a:spcBef>
                <a:spcPts val="0"/>
              </a:spcBef>
              <a:spcAft>
                <a:spcPts val="0"/>
              </a:spcAft>
              <a:buSzPts val="1200"/>
              <a:buChar char="●"/>
            </a:pPr>
            <a:r>
              <a:rPr b="1" lang="en" sz="1200">
                <a:solidFill>
                  <a:srgbClr val="0000FF"/>
                </a:solidFill>
              </a:rPr>
              <a:t>B dominates A</a:t>
            </a:r>
            <a:r>
              <a:rPr lang="en" sz="1200"/>
              <a:t> </a:t>
            </a:r>
            <a:r>
              <a:rPr b="1" lang="en" sz="1200">
                <a:solidFill>
                  <a:srgbClr val="FF0000"/>
                </a:solidFill>
              </a:rPr>
              <a:t>if</a:t>
            </a:r>
            <a:r>
              <a:rPr lang="en" sz="1200"/>
              <a:t>, </a:t>
            </a:r>
            <a:r>
              <a:rPr lang="en" sz="1200">
                <a:highlight>
                  <a:srgbClr val="00FFFF"/>
                </a:highlight>
              </a:rPr>
              <a:t>f1(A) </a:t>
            </a:r>
            <a:r>
              <a:rPr b="1" lang="en" sz="1200">
                <a:highlight>
                  <a:srgbClr val="00FFFF"/>
                </a:highlight>
              </a:rPr>
              <a:t>&gt; </a:t>
            </a:r>
            <a:r>
              <a:rPr lang="en" sz="1200">
                <a:highlight>
                  <a:srgbClr val="00FFFF"/>
                </a:highlight>
              </a:rPr>
              <a:t>f1(B)</a:t>
            </a:r>
            <a:r>
              <a:rPr lang="en" sz="1200"/>
              <a:t> </a:t>
            </a:r>
            <a:r>
              <a:rPr b="1" lang="en" sz="1200">
                <a:solidFill>
                  <a:srgbClr val="FF0000"/>
                </a:solidFill>
              </a:rPr>
              <a:t>and</a:t>
            </a:r>
            <a:r>
              <a:rPr lang="en" sz="1200"/>
              <a:t> </a:t>
            </a:r>
            <a:r>
              <a:rPr lang="en" sz="1200">
                <a:highlight>
                  <a:srgbClr val="00FFFF"/>
                </a:highlight>
              </a:rPr>
              <a:t>f2(A) </a:t>
            </a:r>
            <a:r>
              <a:rPr b="1" lang="en" sz="1200">
                <a:highlight>
                  <a:srgbClr val="00FFFF"/>
                </a:highlight>
              </a:rPr>
              <a:t>&gt;</a:t>
            </a:r>
            <a:r>
              <a:rPr lang="en" sz="1200">
                <a:highlight>
                  <a:srgbClr val="00FFFF"/>
                </a:highlight>
              </a:rPr>
              <a:t> f2(B)</a:t>
            </a:r>
            <a:endParaRPr sz="1200">
              <a:highlight>
                <a:srgbClr val="00FFFF"/>
              </a:highlight>
            </a:endParaRPr>
          </a:p>
          <a:p>
            <a:pPr indent="-304800" lvl="0" marL="457200" rtl="0" algn="l">
              <a:lnSpc>
                <a:spcPct val="115000"/>
              </a:lnSpc>
              <a:spcBef>
                <a:spcPts val="0"/>
              </a:spcBef>
              <a:spcAft>
                <a:spcPts val="0"/>
              </a:spcAft>
              <a:buSzPts val="1200"/>
              <a:buChar char="➔"/>
            </a:pPr>
            <a:r>
              <a:rPr lang="en" sz="1200"/>
              <a:t>Some of the objectives in assembly line balancing problems are, </a:t>
            </a:r>
            <a:r>
              <a:rPr b="1" lang="en" sz="1200">
                <a:solidFill>
                  <a:srgbClr val="333333"/>
                </a:solidFill>
                <a:highlight>
                  <a:srgbClr val="FFFFFF"/>
                </a:highlight>
              </a:rPr>
              <a:t>To minimize the number of workstations, </a:t>
            </a:r>
            <a:r>
              <a:rPr b="1" lang="en" sz="1200">
                <a:solidFill>
                  <a:srgbClr val="0000FF"/>
                </a:solidFill>
                <a:highlight>
                  <a:srgbClr val="FFFFFF"/>
                </a:highlight>
              </a:rPr>
              <a:t>To minimize the cycle time</a:t>
            </a:r>
            <a:r>
              <a:rPr b="1" lang="en" sz="1200">
                <a:solidFill>
                  <a:srgbClr val="333333"/>
                </a:solidFill>
                <a:highlight>
                  <a:srgbClr val="FFFFFF"/>
                </a:highlight>
              </a:rPr>
              <a:t>, </a:t>
            </a:r>
            <a:r>
              <a:rPr b="1" lang="en" sz="1200">
                <a:solidFill>
                  <a:srgbClr val="0000FF"/>
                </a:solidFill>
                <a:highlight>
                  <a:srgbClr val="FFFFFF"/>
                </a:highlight>
              </a:rPr>
              <a:t>To minimize the energy consumption</a:t>
            </a:r>
            <a:r>
              <a:rPr b="1" lang="en" sz="1200">
                <a:solidFill>
                  <a:srgbClr val="333333"/>
                </a:solidFill>
                <a:highlight>
                  <a:srgbClr val="FFFFFF"/>
                </a:highlight>
              </a:rPr>
              <a:t>, To maximize the workload smoothness, etc..,</a:t>
            </a:r>
            <a:endParaRPr b="1" sz="1200">
              <a:solidFill>
                <a:srgbClr val="333333"/>
              </a:solidFill>
              <a:highlight>
                <a:srgbClr val="FFFFFF"/>
              </a:highlight>
            </a:endParaRPr>
          </a:p>
        </p:txBody>
      </p:sp>
      <p:pic>
        <p:nvPicPr>
          <p:cNvPr id="167" name="Google Shape;167;p30"/>
          <p:cNvPicPr preferRelativeResize="0"/>
          <p:nvPr/>
        </p:nvPicPr>
        <p:blipFill>
          <a:blip r:embed="rId4">
            <a:alphaModFix/>
          </a:blip>
          <a:stretch>
            <a:fillRect/>
          </a:stretch>
        </p:blipFill>
        <p:spPr>
          <a:xfrm>
            <a:off x="4901400" y="3131175"/>
            <a:ext cx="3611175" cy="2012325"/>
          </a:xfrm>
          <a:prstGeom prst="rect">
            <a:avLst/>
          </a:prstGeom>
          <a:noFill/>
          <a:ln cap="flat" cmpd="sng" w="9525">
            <a:solidFill>
              <a:srgbClr val="3333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1000"/>
                                        <p:tgtEl>
                                          <p:spTgt spid="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animEffect filter="fade" transition="in">
                                      <p:cBhvr>
                                        <p:cTn dur="1000"/>
                                        <p:tgtEl>
                                          <p:spTgt spid="1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animEffect filter="fade" transition="in">
                                      <p:cBhvr>
                                        <p:cTn dur="1000"/>
                                        <p:tgtEl>
                                          <p:spTgt spid="1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animEffect filter="fade" transition="in">
                                      <p:cBhvr>
                                        <p:cTn dur="1000"/>
                                        <p:tgtEl>
                                          <p:spTgt spid="1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animEffect filter="fade" transition="in">
                                      <p:cBhvr>
                                        <p:cTn dur="1000"/>
                                        <p:tgtEl>
                                          <p:spTgt spid="1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5" st="5"/>
                                            </p:txEl>
                                          </p:spTgt>
                                        </p:tgtEl>
                                        <p:attrNameLst>
                                          <p:attrName>style.visibility</p:attrName>
                                        </p:attrNameLst>
                                      </p:cBhvr>
                                      <p:to>
                                        <p:strVal val="visible"/>
                                      </p:to>
                                    </p:set>
                                    <p:animEffect filter="fade" transition="in">
                                      <p:cBhvr>
                                        <p:cTn dur="1000"/>
                                        <p:tgtEl>
                                          <p:spTgt spid="1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6" st="6"/>
                                            </p:txEl>
                                          </p:spTgt>
                                        </p:tgtEl>
                                        <p:attrNameLst>
                                          <p:attrName>style.visibility</p:attrName>
                                        </p:attrNameLst>
                                      </p:cBhvr>
                                      <p:to>
                                        <p:strVal val="visible"/>
                                      </p:to>
                                    </p:set>
                                    <p:animEffect filter="fade" transition="in">
                                      <p:cBhvr>
                                        <p:cTn dur="1000"/>
                                        <p:tgtEl>
                                          <p:spTgt spid="16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OF PARAMETERS</a:t>
            </a:r>
            <a:endParaRPr b="1" sz="2400"/>
          </a:p>
        </p:txBody>
      </p:sp>
      <p:pic>
        <p:nvPicPr>
          <p:cNvPr id="612" name="Google Shape;612;p84"/>
          <p:cNvPicPr preferRelativeResize="0"/>
          <p:nvPr/>
        </p:nvPicPr>
        <p:blipFill rotWithShape="1">
          <a:blip r:embed="rId3">
            <a:alphaModFix/>
          </a:blip>
          <a:srcRect b="0" l="0" r="0" t="0"/>
          <a:stretch/>
        </p:blipFill>
        <p:spPr>
          <a:xfrm>
            <a:off x="98238" y="2789800"/>
            <a:ext cx="3728975" cy="911152"/>
          </a:xfrm>
          <a:prstGeom prst="rect">
            <a:avLst/>
          </a:prstGeom>
          <a:noFill/>
          <a:ln cap="flat" cmpd="sng" w="9525">
            <a:solidFill>
              <a:srgbClr val="000000"/>
            </a:solidFill>
            <a:prstDash val="solid"/>
            <a:round/>
            <a:headEnd len="sm" w="sm" type="none"/>
            <a:tailEnd len="sm" w="sm" type="none"/>
          </a:ln>
        </p:spPr>
      </p:pic>
      <p:sp>
        <p:nvSpPr>
          <p:cNvPr id="613" name="Google Shape;613;p84"/>
          <p:cNvSpPr txBox="1"/>
          <p:nvPr/>
        </p:nvSpPr>
        <p:spPr>
          <a:xfrm>
            <a:off x="98250" y="3775950"/>
            <a:ext cx="3209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Where,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solidFill>
                  <a:srgbClr val="0000FF"/>
                </a:solidFill>
                <a:latin typeface="Roboto"/>
                <a:ea typeface="Roboto"/>
                <a:cs typeface="Roboto"/>
                <a:sym typeface="Roboto"/>
              </a:rPr>
              <a:t>c1</a:t>
            </a:r>
            <a:r>
              <a:rPr lang="en">
                <a:latin typeface="Roboto"/>
                <a:ea typeface="Roboto"/>
                <a:cs typeface="Roboto"/>
                <a:sym typeface="Roboto"/>
              </a:rPr>
              <a:t> = inertia weight</a:t>
            </a:r>
            <a:endParaRPr>
              <a:latin typeface="Roboto"/>
              <a:ea typeface="Roboto"/>
              <a:cs typeface="Roboto"/>
              <a:sym typeface="Roboto"/>
            </a:endParaRPr>
          </a:p>
          <a:p>
            <a:pPr indent="0" lvl="0" marL="0" rtl="0" algn="l">
              <a:spcBef>
                <a:spcPts val="0"/>
              </a:spcBef>
              <a:spcAft>
                <a:spcPts val="0"/>
              </a:spcAft>
              <a:buNone/>
            </a:pPr>
            <a:r>
              <a:rPr b="1" lang="en">
                <a:solidFill>
                  <a:srgbClr val="0000FF"/>
                </a:solidFill>
                <a:latin typeface="Roboto"/>
                <a:ea typeface="Roboto"/>
                <a:cs typeface="Roboto"/>
                <a:sym typeface="Roboto"/>
              </a:rPr>
              <a:t>c2</a:t>
            </a:r>
            <a:r>
              <a:rPr lang="en">
                <a:latin typeface="Roboto"/>
                <a:ea typeface="Roboto"/>
                <a:cs typeface="Roboto"/>
                <a:sym typeface="Roboto"/>
              </a:rPr>
              <a:t> = acceleration coefficient of P_best</a:t>
            </a:r>
            <a:endParaRPr>
              <a:latin typeface="Roboto"/>
              <a:ea typeface="Roboto"/>
              <a:cs typeface="Roboto"/>
              <a:sym typeface="Roboto"/>
            </a:endParaRPr>
          </a:p>
          <a:p>
            <a:pPr indent="0" lvl="0" marL="0" rtl="0" algn="l">
              <a:spcBef>
                <a:spcPts val="0"/>
              </a:spcBef>
              <a:spcAft>
                <a:spcPts val="0"/>
              </a:spcAft>
              <a:buNone/>
            </a:pPr>
            <a:r>
              <a:rPr b="1" lang="en">
                <a:solidFill>
                  <a:srgbClr val="0000FF"/>
                </a:solidFill>
                <a:latin typeface="Roboto"/>
                <a:ea typeface="Roboto"/>
                <a:cs typeface="Roboto"/>
                <a:sym typeface="Roboto"/>
              </a:rPr>
              <a:t>c3</a:t>
            </a:r>
            <a:r>
              <a:rPr lang="en">
                <a:latin typeface="Roboto"/>
                <a:ea typeface="Roboto"/>
                <a:cs typeface="Roboto"/>
                <a:sym typeface="Roboto"/>
              </a:rPr>
              <a:t> = acceleration coefficient of G_best</a:t>
            </a:r>
            <a:endParaRPr>
              <a:latin typeface="Roboto"/>
              <a:ea typeface="Roboto"/>
              <a:cs typeface="Roboto"/>
              <a:sym typeface="Roboto"/>
            </a:endParaRPr>
          </a:p>
        </p:txBody>
      </p:sp>
      <p:sp>
        <p:nvSpPr>
          <p:cNvPr id="614" name="Google Shape;614;p84"/>
          <p:cNvSpPr txBox="1"/>
          <p:nvPr/>
        </p:nvSpPr>
        <p:spPr>
          <a:xfrm>
            <a:off x="7034225" y="3292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15" name="Google Shape;615;p84"/>
          <p:cNvSpPr txBox="1"/>
          <p:nvPr/>
        </p:nvSpPr>
        <p:spPr>
          <a:xfrm>
            <a:off x="66000" y="728675"/>
            <a:ext cx="90120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For all the algorithms developed in our project, their respective parameters are </a:t>
            </a:r>
            <a:r>
              <a:rPr lang="en" u="sng">
                <a:latin typeface="Roboto"/>
                <a:ea typeface="Roboto"/>
                <a:cs typeface="Roboto"/>
                <a:sym typeface="Roboto"/>
              </a:rPr>
              <a:t>fined tuned using certain efficient criteria as described below.</a:t>
            </a:r>
            <a:endParaRPr u="sng">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Thus for each algorithm, based on the size category(small, medium, large) of task data sets are graphs and tabulations of the “</a:t>
            </a:r>
            <a:r>
              <a:rPr lang="en">
                <a:solidFill>
                  <a:schemeClr val="accent3"/>
                </a:solidFill>
                <a:latin typeface="Roboto"/>
                <a:ea typeface="Roboto"/>
                <a:cs typeface="Roboto"/>
                <a:sym typeface="Roboto"/>
              </a:rPr>
              <a:t>fine tuning criteria</a:t>
            </a:r>
            <a:r>
              <a:rPr lang="en">
                <a:latin typeface="Roboto"/>
                <a:ea typeface="Roboto"/>
                <a:cs typeface="Roboto"/>
                <a:sym typeface="Roboto"/>
              </a:rPr>
              <a:t>”. The best criteria is then tabulated based on the performance indicator values.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given criteria for each algorithm are as follows:</a:t>
            </a:r>
            <a:endParaRPr>
              <a:latin typeface="Roboto"/>
              <a:ea typeface="Roboto"/>
              <a:cs typeface="Roboto"/>
              <a:sym typeface="Roboto"/>
            </a:endParaRPr>
          </a:p>
        </p:txBody>
      </p:sp>
      <p:sp>
        <p:nvSpPr>
          <p:cNvPr id="616" name="Google Shape;616;p84"/>
          <p:cNvSpPr txBox="1"/>
          <p:nvPr/>
        </p:nvSpPr>
        <p:spPr>
          <a:xfrm>
            <a:off x="414450" y="2297875"/>
            <a:ext cx="289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MODIFIED DPSO</a:t>
            </a:r>
            <a:endParaRPr b="1" sz="1800">
              <a:solidFill>
                <a:schemeClr val="dk1"/>
              </a:solidFill>
              <a:latin typeface="Roboto"/>
              <a:ea typeface="Roboto"/>
              <a:cs typeface="Roboto"/>
              <a:sym typeface="Roboto"/>
            </a:endParaRPr>
          </a:p>
        </p:txBody>
      </p:sp>
      <p:sp>
        <p:nvSpPr>
          <p:cNvPr id="617" name="Google Shape;617;p84"/>
          <p:cNvSpPr/>
          <p:nvPr/>
        </p:nvSpPr>
        <p:spPr>
          <a:xfrm>
            <a:off x="3959250" y="3775950"/>
            <a:ext cx="1225500" cy="434100"/>
          </a:xfrm>
          <a:prstGeom prst="rightArrow">
            <a:avLst>
              <a:gd fmla="val 50000" name="adj1"/>
              <a:gd fmla="val 50000" name="adj2"/>
            </a:avLst>
          </a:prstGeom>
          <a:solidFill>
            <a:srgbClr val="D8D8D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criterion</a:t>
            </a:r>
            <a:endParaRPr b="0" i="0" sz="1400" u="none" cap="none" strike="noStrike">
              <a:solidFill>
                <a:srgbClr val="000000"/>
              </a:solidFill>
              <a:latin typeface="Arial"/>
              <a:ea typeface="Arial"/>
              <a:cs typeface="Arial"/>
              <a:sym typeface="Arial"/>
            </a:endParaRPr>
          </a:p>
        </p:txBody>
      </p:sp>
      <p:sp>
        <p:nvSpPr>
          <p:cNvPr id="618" name="Google Shape;618;p84"/>
          <p:cNvSpPr txBox="1"/>
          <p:nvPr/>
        </p:nvSpPr>
        <p:spPr>
          <a:xfrm>
            <a:off x="4387325" y="3292475"/>
            <a:ext cx="4756800" cy="19293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1 - </a:t>
            </a:r>
            <a:r>
              <a:rPr lang="en" sz="1500">
                <a:solidFill>
                  <a:srgbClr val="0000FF"/>
                </a:solidFill>
                <a:latin typeface="Roboto"/>
                <a:ea typeface="Roboto"/>
                <a:cs typeface="Roboto"/>
                <a:sym typeface="Roboto"/>
              </a:rPr>
              <a:t>c1 ∈ (0, 0.5)</a:t>
            </a:r>
            <a:r>
              <a:rPr lang="en" sz="1500">
                <a:solidFill>
                  <a:srgbClr val="0000FF"/>
                </a:solidFill>
                <a:latin typeface="Roboto"/>
                <a:ea typeface="Roboto"/>
                <a:cs typeface="Roboto"/>
                <a:sym typeface="Roboto"/>
              </a:rPr>
              <a:t>, c2+c3 &lt;=</a:t>
            </a:r>
            <a:r>
              <a:rPr lang="en" sz="1500">
                <a:solidFill>
                  <a:srgbClr val="0000FF"/>
                </a:solidFill>
                <a:latin typeface="Roboto"/>
                <a:ea typeface="Roboto"/>
                <a:cs typeface="Roboto"/>
                <a:sym typeface="Roboto"/>
              </a:rPr>
              <a:t> 1.5</a:t>
            </a:r>
            <a:r>
              <a:rPr lang="en" sz="1500">
                <a:solidFill>
                  <a:srgbClr val="0000FF"/>
                </a:solidFill>
                <a:latin typeface="Roboto"/>
                <a:ea typeface="Roboto"/>
                <a:cs typeface="Roboto"/>
                <a:sym typeface="Roboto"/>
              </a:rPr>
              <a:t> </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2 - </a:t>
            </a:r>
            <a:r>
              <a:rPr lang="en" sz="1500">
                <a:solidFill>
                  <a:srgbClr val="0000FF"/>
                </a:solidFill>
                <a:latin typeface="Roboto"/>
                <a:ea typeface="Roboto"/>
                <a:cs typeface="Roboto"/>
                <a:sym typeface="Roboto"/>
              </a:rPr>
              <a:t>c1 ∈ (0.5, 1), c2+c3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3 - </a:t>
            </a:r>
            <a:r>
              <a:rPr lang="en" sz="1500">
                <a:solidFill>
                  <a:srgbClr val="0000FF"/>
                </a:solidFill>
                <a:latin typeface="Roboto"/>
                <a:ea typeface="Roboto"/>
                <a:cs typeface="Roboto"/>
                <a:sym typeface="Roboto"/>
              </a:rPr>
              <a:t>c2 ∈ (0, 0.5), c1+c3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4 - </a:t>
            </a:r>
            <a:r>
              <a:rPr lang="en" sz="1500">
                <a:solidFill>
                  <a:srgbClr val="0000FF"/>
                </a:solidFill>
                <a:latin typeface="Roboto"/>
                <a:ea typeface="Roboto"/>
                <a:cs typeface="Roboto"/>
                <a:sym typeface="Roboto"/>
              </a:rPr>
              <a:t>c2 ∈ (0.5, 1), c1+c3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5 - </a:t>
            </a:r>
            <a:r>
              <a:rPr lang="en" sz="1500">
                <a:solidFill>
                  <a:srgbClr val="0000FF"/>
                </a:solidFill>
                <a:latin typeface="Roboto"/>
                <a:ea typeface="Roboto"/>
                <a:cs typeface="Roboto"/>
                <a:sym typeface="Roboto"/>
              </a:rPr>
              <a:t>c3 ∈ (0, 0.5), c1+c2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6 - </a:t>
            </a:r>
            <a:r>
              <a:rPr lang="en" sz="1500">
                <a:solidFill>
                  <a:srgbClr val="0000FF"/>
                </a:solidFill>
                <a:latin typeface="Roboto"/>
                <a:ea typeface="Roboto"/>
                <a:cs typeface="Roboto"/>
                <a:sym typeface="Roboto"/>
              </a:rPr>
              <a:t>c3 ∈ (0.5, 1), c1+c2 &lt;= 1.5</a:t>
            </a:r>
            <a:endParaRPr sz="1500">
              <a:solidFill>
                <a:srgbClr val="0000FF"/>
              </a:solidFill>
              <a:latin typeface="Roboto"/>
              <a:ea typeface="Roboto"/>
              <a:cs typeface="Roboto"/>
              <a:sym typeface="Roboto"/>
            </a:endParaRPr>
          </a:p>
          <a:p>
            <a:pPr indent="0" lvl="0" marL="0" rtl="0" algn="l">
              <a:spcBef>
                <a:spcPts val="1000"/>
              </a:spcBef>
              <a:spcAft>
                <a:spcPts val="1000"/>
              </a:spcAft>
              <a:buNone/>
            </a:pPr>
            <a:r>
              <a:t/>
            </a:r>
            <a:endParaRPr sz="15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OF PARAMETERS</a:t>
            </a:r>
            <a:endParaRPr b="1" sz="2400"/>
          </a:p>
        </p:txBody>
      </p:sp>
      <p:sp>
        <p:nvSpPr>
          <p:cNvPr id="624" name="Google Shape;624;p85"/>
          <p:cNvSpPr txBox="1"/>
          <p:nvPr/>
        </p:nvSpPr>
        <p:spPr>
          <a:xfrm>
            <a:off x="98250" y="135795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Where,</a:t>
            </a:r>
            <a:endParaRPr>
              <a:latin typeface="Roboto"/>
              <a:ea typeface="Roboto"/>
              <a:cs typeface="Roboto"/>
              <a:sym typeface="Roboto"/>
            </a:endParaRPr>
          </a:p>
          <a:p>
            <a:pPr indent="0" lvl="0" marL="0" rtl="0" algn="l">
              <a:spcBef>
                <a:spcPts val="0"/>
              </a:spcBef>
              <a:spcAft>
                <a:spcPts val="0"/>
              </a:spcAft>
              <a:buNone/>
            </a:pPr>
            <a:r>
              <a:rPr b="1" lang="en">
                <a:solidFill>
                  <a:srgbClr val="0000FF"/>
                </a:solidFill>
                <a:latin typeface="Roboto"/>
                <a:ea typeface="Roboto"/>
                <a:cs typeface="Roboto"/>
                <a:sym typeface="Roboto"/>
              </a:rPr>
              <a:t>r</a:t>
            </a:r>
            <a:r>
              <a:rPr lang="en">
                <a:latin typeface="Roboto"/>
                <a:ea typeface="Roboto"/>
                <a:cs typeface="Roboto"/>
                <a:sym typeface="Roboto"/>
              </a:rPr>
              <a:t> = Coefficient that indicates the impact of the mean of the population and the teacher</a:t>
            </a:r>
            <a:endParaRPr>
              <a:latin typeface="Roboto"/>
              <a:ea typeface="Roboto"/>
              <a:cs typeface="Roboto"/>
              <a:sym typeface="Roboto"/>
            </a:endParaRPr>
          </a:p>
          <a:p>
            <a:pPr indent="0" lvl="0" marL="0" rtl="0" algn="l">
              <a:spcBef>
                <a:spcPts val="0"/>
              </a:spcBef>
              <a:spcAft>
                <a:spcPts val="0"/>
              </a:spcAft>
              <a:buNone/>
            </a:pPr>
            <a:r>
              <a:rPr b="1" lang="en">
                <a:solidFill>
                  <a:srgbClr val="0000FF"/>
                </a:solidFill>
                <a:latin typeface="Roboto"/>
                <a:ea typeface="Roboto"/>
                <a:cs typeface="Roboto"/>
                <a:sym typeface="Roboto"/>
              </a:rPr>
              <a:t>Tf</a:t>
            </a:r>
            <a:r>
              <a:rPr lang="en">
                <a:latin typeface="Roboto"/>
                <a:ea typeface="Roboto"/>
                <a:cs typeface="Roboto"/>
                <a:sym typeface="Roboto"/>
              </a:rPr>
              <a:t> = Teaching coefficient that indicates the impact of teacher</a:t>
            </a:r>
            <a:endParaRPr>
              <a:latin typeface="Roboto"/>
              <a:ea typeface="Roboto"/>
              <a:cs typeface="Roboto"/>
              <a:sym typeface="Roboto"/>
            </a:endParaRPr>
          </a:p>
          <a:p>
            <a:pPr indent="0" lvl="0" marL="0" rtl="0" algn="l">
              <a:spcBef>
                <a:spcPts val="0"/>
              </a:spcBef>
              <a:spcAft>
                <a:spcPts val="0"/>
              </a:spcAft>
              <a:buNone/>
            </a:pPr>
            <a:r>
              <a:rPr b="1" lang="en">
                <a:solidFill>
                  <a:srgbClr val="0000FF"/>
                </a:solidFill>
                <a:latin typeface="Roboto"/>
                <a:ea typeface="Roboto"/>
                <a:cs typeface="Roboto"/>
                <a:sym typeface="Roboto"/>
              </a:rPr>
              <a:t>Tp</a:t>
            </a:r>
            <a:r>
              <a:rPr lang="en">
                <a:latin typeface="Roboto"/>
                <a:ea typeface="Roboto"/>
                <a:cs typeface="Roboto"/>
                <a:sym typeface="Roboto"/>
              </a:rPr>
              <a:t> = Learning coefficient that indicates the impact of partner</a:t>
            </a:r>
            <a:endParaRPr>
              <a:latin typeface="Roboto"/>
              <a:ea typeface="Roboto"/>
              <a:cs typeface="Roboto"/>
              <a:sym typeface="Roboto"/>
            </a:endParaRPr>
          </a:p>
        </p:txBody>
      </p:sp>
      <p:sp>
        <p:nvSpPr>
          <p:cNvPr id="625" name="Google Shape;625;p85"/>
          <p:cNvSpPr txBox="1"/>
          <p:nvPr/>
        </p:nvSpPr>
        <p:spPr>
          <a:xfrm>
            <a:off x="0" y="947850"/>
            <a:ext cx="365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Roboto"/>
                <a:ea typeface="Roboto"/>
                <a:cs typeface="Roboto"/>
                <a:sym typeface="Roboto"/>
              </a:rPr>
              <a:t>X_new = X_i + r * [ X_mean - (Tf * X_best) ]</a:t>
            </a:r>
            <a:endParaRPr b="1">
              <a:solidFill>
                <a:srgbClr val="FF0000"/>
              </a:solidFill>
              <a:latin typeface="Roboto"/>
              <a:ea typeface="Roboto"/>
              <a:cs typeface="Roboto"/>
              <a:sym typeface="Roboto"/>
            </a:endParaRPr>
          </a:p>
          <a:p>
            <a:pPr indent="0" lvl="0" marL="0" rtl="0" algn="l">
              <a:spcBef>
                <a:spcPts val="0"/>
              </a:spcBef>
              <a:spcAft>
                <a:spcPts val="0"/>
              </a:spcAft>
              <a:buNone/>
            </a:pPr>
            <a:r>
              <a:rPr b="1" lang="en">
                <a:solidFill>
                  <a:srgbClr val="FF0000"/>
                </a:solidFill>
                <a:latin typeface="Roboto"/>
                <a:ea typeface="Roboto"/>
                <a:cs typeface="Roboto"/>
                <a:sym typeface="Roboto"/>
              </a:rPr>
              <a:t>X_new = X_i + r * [ X_i - (Tp * X_partner) ]</a:t>
            </a:r>
            <a:endParaRPr b="1">
              <a:solidFill>
                <a:srgbClr val="FF0000"/>
              </a:solidFill>
              <a:latin typeface="Roboto"/>
              <a:ea typeface="Roboto"/>
              <a:cs typeface="Roboto"/>
              <a:sym typeface="Roboto"/>
            </a:endParaRPr>
          </a:p>
        </p:txBody>
      </p:sp>
      <p:sp>
        <p:nvSpPr>
          <p:cNvPr id="626" name="Google Shape;626;p85"/>
          <p:cNvSpPr txBox="1"/>
          <p:nvPr/>
        </p:nvSpPr>
        <p:spPr>
          <a:xfrm>
            <a:off x="42875" y="619050"/>
            <a:ext cx="289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TLBO</a:t>
            </a:r>
            <a:endParaRPr b="1" sz="1800">
              <a:solidFill>
                <a:schemeClr val="dk1"/>
              </a:solidFill>
              <a:latin typeface="Roboto"/>
              <a:ea typeface="Roboto"/>
              <a:cs typeface="Roboto"/>
              <a:sym typeface="Roboto"/>
            </a:endParaRPr>
          </a:p>
        </p:txBody>
      </p:sp>
      <p:sp>
        <p:nvSpPr>
          <p:cNvPr id="627" name="Google Shape;627;p85"/>
          <p:cNvSpPr/>
          <p:nvPr/>
        </p:nvSpPr>
        <p:spPr>
          <a:xfrm>
            <a:off x="3098250" y="2193200"/>
            <a:ext cx="1225500" cy="434100"/>
          </a:xfrm>
          <a:prstGeom prst="rightArrow">
            <a:avLst>
              <a:gd fmla="val 50000" name="adj1"/>
              <a:gd fmla="val 50000" name="adj2"/>
            </a:avLst>
          </a:prstGeom>
          <a:solidFill>
            <a:srgbClr val="D8D8D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criterion</a:t>
            </a:r>
            <a:endParaRPr b="0" i="0" sz="1400" u="none" cap="none" strike="noStrike">
              <a:solidFill>
                <a:srgbClr val="000000"/>
              </a:solidFill>
              <a:latin typeface="Arial"/>
              <a:ea typeface="Arial"/>
              <a:cs typeface="Arial"/>
              <a:sym typeface="Arial"/>
            </a:endParaRPr>
          </a:p>
        </p:txBody>
      </p:sp>
      <p:sp>
        <p:nvSpPr>
          <p:cNvPr id="628" name="Google Shape;628;p85"/>
          <p:cNvSpPr txBox="1"/>
          <p:nvPr/>
        </p:nvSpPr>
        <p:spPr>
          <a:xfrm>
            <a:off x="42875" y="3166438"/>
            <a:ext cx="289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MBO</a:t>
            </a:r>
            <a:endParaRPr b="1" sz="1800">
              <a:solidFill>
                <a:schemeClr val="dk1"/>
              </a:solidFill>
              <a:latin typeface="Roboto"/>
              <a:ea typeface="Roboto"/>
              <a:cs typeface="Roboto"/>
              <a:sym typeface="Roboto"/>
            </a:endParaRPr>
          </a:p>
        </p:txBody>
      </p:sp>
      <p:sp>
        <p:nvSpPr>
          <p:cNvPr id="629" name="Google Shape;629;p85"/>
          <p:cNvSpPr txBox="1"/>
          <p:nvPr/>
        </p:nvSpPr>
        <p:spPr>
          <a:xfrm>
            <a:off x="3899250" y="619050"/>
            <a:ext cx="5025600" cy="2647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latin typeface="Roboto"/>
                <a:ea typeface="Roboto"/>
                <a:cs typeface="Roboto"/>
                <a:sym typeface="Roboto"/>
              </a:rPr>
              <a:t>For each task number in i’th position of the sequences, if both the sequence do not have same task numbers, then a random number is generated between 0 and 1, which is then compared with coefficient (Tf/Tp) for further calculations for TLBO.</a:t>
            </a:r>
            <a:endParaRPr>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1 - </a:t>
            </a:r>
            <a:r>
              <a:rPr lang="en" sz="1500">
                <a:solidFill>
                  <a:srgbClr val="0000FF"/>
                </a:solidFill>
                <a:latin typeface="Roboto"/>
                <a:ea typeface="Roboto"/>
                <a:cs typeface="Roboto"/>
                <a:sym typeface="Roboto"/>
              </a:rPr>
              <a:t> r ∈ (0, 0.5), Tf+Tp &lt;= 1.5 </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2 -  </a:t>
            </a:r>
            <a:r>
              <a:rPr lang="en" sz="1500">
                <a:solidFill>
                  <a:srgbClr val="0000FF"/>
                </a:solidFill>
                <a:latin typeface="Roboto"/>
                <a:ea typeface="Roboto"/>
                <a:cs typeface="Roboto"/>
                <a:sym typeface="Roboto"/>
              </a:rPr>
              <a:t>r</a:t>
            </a:r>
            <a:r>
              <a:rPr lang="en" sz="1500">
                <a:solidFill>
                  <a:srgbClr val="0000FF"/>
                </a:solidFill>
                <a:latin typeface="Roboto"/>
                <a:ea typeface="Roboto"/>
                <a:cs typeface="Roboto"/>
                <a:sym typeface="Roboto"/>
              </a:rPr>
              <a:t> ∈ (0.5, 1), </a:t>
            </a:r>
            <a:r>
              <a:rPr lang="en" sz="1500">
                <a:solidFill>
                  <a:srgbClr val="0000FF"/>
                </a:solidFill>
                <a:latin typeface="Roboto"/>
                <a:ea typeface="Roboto"/>
                <a:cs typeface="Roboto"/>
                <a:sym typeface="Roboto"/>
              </a:rPr>
              <a:t>Tf+Tp</a:t>
            </a:r>
            <a:r>
              <a:rPr lang="en" sz="1500">
                <a:solidFill>
                  <a:srgbClr val="0000FF"/>
                </a:solidFill>
                <a:latin typeface="Roboto"/>
                <a:ea typeface="Roboto"/>
                <a:cs typeface="Roboto"/>
                <a:sym typeface="Roboto"/>
              </a:rPr>
              <a:t>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3 -  </a:t>
            </a:r>
            <a:r>
              <a:rPr lang="en" sz="1500">
                <a:solidFill>
                  <a:srgbClr val="0000FF"/>
                </a:solidFill>
                <a:latin typeface="Roboto"/>
                <a:ea typeface="Roboto"/>
                <a:cs typeface="Roboto"/>
                <a:sym typeface="Roboto"/>
              </a:rPr>
              <a:t>Tf</a:t>
            </a:r>
            <a:r>
              <a:rPr lang="en" sz="1500">
                <a:solidFill>
                  <a:srgbClr val="0000FF"/>
                </a:solidFill>
                <a:latin typeface="Roboto"/>
                <a:ea typeface="Roboto"/>
                <a:cs typeface="Roboto"/>
                <a:sym typeface="Roboto"/>
              </a:rPr>
              <a:t> ∈ (0, 0.5), r</a:t>
            </a:r>
            <a:r>
              <a:rPr lang="en" sz="1500">
                <a:solidFill>
                  <a:srgbClr val="0000FF"/>
                </a:solidFill>
                <a:latin typeface="Roboto"/>
                <a:ea typeface="Roboto"/>
                <a:cs typeface="Roboto"/>
                <a:sym typeface="Roboto"/>
              </a:rPr>
              <a:t>+Tp &lt;=</a:t>
            </a:r>
            <a:r>
              <a:rPr lang="en" sz="1500">
                <a:solidFill>
                  <a:srgbClr val="0000FF"/>
                </a:solidFill>
                <a:latin typeface="Roboto"/>
                <a:ea typeface="Roboto"/>
                <a:cs typeface="Roboto"/>
                <a:sym typeface="Roboto"/>
              </a:rPr>
              <a: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4 - </a:t>
            </a:r>
            <a:r>
              <a:rPr lang="en" sz="1500">
                <a:solidFill>
                  <a:srgbClr val="0000FF"/>
                </a:solidFill>
                <a:latin typeface="Roboto"/>
                <a:ea typeface="Roboto"/>
                <a:cs typeface="Roboto"/>
                <a:sym typeface="Roboto"/>
              </a:rPr>
              <a:t> Tf</a:t>
            </a:r>
            <a:r>
              <a:rPr lang="en" sz="1500">
                <a:solidFill>
                  <a:srgbClr val="0000FF"/>
                </a:solidFill>
                <a:latin typeface="Roboto"/>
                <a:ea typeface="Roboto"/>
                <a:cs typeface="Roboto"/>
                <a:sym typeface="Roboto"/>
              </a:rPr>
              <a:t> ∈ (0.5, 1), r</a:t>
            </a:r>
            <a:r>
              <a:rPr lang="en" sz="1500">
                <a:solidFill>
                  <a:srgbClr val="0000FF"/>
                </a:solidFill>
                <a:latin typeface="Roboto"/>
                <a:ea typeface="Roboto"/>
                <a:cs typeface="Roboto"/>
                <a:sym typeface="Roboto"/>
              </a:rPr>
              <a:t>+Tp &lt;=</a:t>
            </a:r>
            <a:r>
              <a:rPr lang="en" sz="1500">
                <a:solidFill>
                  <a:srgbClr val="0000FF"/>
                </a:solidFill>
                <a:latin typeface="Roboto"/>
                <a:ea typeface="Roboto"/>
                <a:cs typeface="Roboto"/>
                <a:sym typeface="Roboto"/>
              </a:rPr>
              <a: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5 - </a:t>
            </a:r>
            <a:r>
              <a:rPr lang="en" sz="1500">
                <a:solidFill>
                  <a:srgbClr val="0000FF"/>
                </a:solidFill>
                <a:latin typeface="Roboto"/>
                <a:ea typeface="Roboto"/>
                <a:cs typeface="Roboto"/>
                <a:sym typeface="Roboto"/>
              </a:rPr>
              <a:t> Tp </a:t>
            </a:r>
            <a:r>
              <a:rPr lang="en" sz="1500">
                <a:solidFill>
                  <a:srgbClr val="0000FF"/>
                </a:solidFill>
                <a:latin typeface="Roboto"/>
                <a:ea typeface="Roboto"/>
                <a:cs typeface="Roboto"/>
                <a:sym typeface="Roboto"/>
              </a:rPr>
              <a:t>∈ (0, 0.5), r</a:t>
            </a:r>
            <a:r>
              <a:rPr lang="en" sz="1500">
                <a:solidFill>
                  <a:srgbClr val="0000FF"/>
                </a:solidFill>
                <a:latin typeface="Roboto"/>
                <a:ea typeface="Roboto"/>
                <a:cs typeface="Roboto"/>
                <a:sym typeface="Roboto"/>
              </a:rPr>
              <a:t>+Tf</a:t>
            </a:r>
            <a:r>
              <a:rPr lang="en" sz="1500">
                <a:solidFill>
                  <a:srgbClr val="0000FF"/>
                </a:solidFill>
                <a:latin typeface="Roboto"/>
                <a:ea typeface="Roboto"/>
                <a:cs typeface="Roboto"/>
                <a:sym typeface="Roboto"/>
              </a:rPr>
              <a:t>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6 - </a:t>
            </a:r>
            <a:r>
              <a:rPr lang="en" sz="1500">
                <a:solidFill>
                  <a:srgbClr val="0000FF"/>
                </a:solidFill>
                <a:latin typeface="Roboto"/>
                <a:ea typeface="Roboto"/>
                <a:cs typeface="Roboto"/>
                <a:sym typeface="Roboto"/>
              </a:rPr>
              <a:t> Tp </a:t>
            </a:r>
            <a:r>
              <a:rPr lang="en" sz="1500">
                <a:solidFill>
                  <a:srgbClr val="0000FF"/>
                </a:solidFill>
                <a:latin typeface="Roboto"/>
                <a:ea typeface="Roboto"/>
                <a:cs typeface="Roboto"/>
                <a:sym typeface="Roboto"/>
              </a:rPr>
              <a:t>∈ (0.5, 1), r</a:t>
            </a:r>
            <a:r>
              <a:rPr lang="en" sz="1500">
                <a:solidFill>
                  <a:srgbClr val="0000FF"/>
                </a:solidFill>
                <a:latin typeface="Roboto"/>
                <a:ea typeface="Roboto"/>
                <a:cs typeface="Roboto"/>
                <a:sym typeface="Roboto"/>
              </a:rPr>
              <a:t>+Tf</a:t>
            </a:r>
            <a:r>
              <a:rPr lang="en" sz="1500">
                <a:solidFill>
                  <a:srgbClr val="0000FF"/>
                </a:solidFill>
                <a:latin typeface="Roboto"/>
                <a:ea typeface="Roboto"/>
                <a:cs typeface="Roboto"/>
                <a:sym typeface="Roboto"/>
              </a:rPr>
              <a:t> &lt;= 1.5</a:t>
            </a:r>
            <a:endParaRPr sz="1500">
              <a:latin typeface="Roboto"/>
              <a:ea typeface="Roboto"/>
              <a:cs typeface="Roboto"/>
              <a:sym typeface="Roboto"/>
            </a:endParaRPr>
          </a:p>
        </p:txBody>
      </p:sp>
      <p:cxnSp>
        <p:nvCxnSpPr>
          <p:cNvPr id="630" name="Google Shape;630;p85"/>
          <p:cNvCxnSpPr/>
          <p:nvPr/>
        </p:nvCxnSpPr>
        <p:spPr>
          <a:xfrm>
            <a:off x="-3600" y="3166450"/>
            <a:ext cx="9154800" cy="267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85"/>
          <p:cNvSpPr txBox="1"/>
          <p:nvPr/>
        </p:nvSpPr>
        <p:spPr>
          <a:xfrm>
            <a:off x="3899250" y="3309875"/>
            <a:ext cx="4824300" cy="19293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1 - </a:t>
            </a:r>
            <a:r>
              <a:rPr lang="en" sz="1500">
                <a:solidFill>
                  <a:srgbClr val="0000FF"/>
                </a:solidFill>
                <a:latin typeface="Roboto"/>
                <a:ea typeface="Roboto"/>
                <a:cs typeface="Roboto"/>
                <a:sym typeface="Roboto"/>
              </a:rPr>
              <a:t>K=2, X=1</a:t>
            </a:r>
            <a:r>
              <a:rPr lang="en" sz="1500">
                <a:solidFill>
                  <a:srgbClr val="0000FF"/>
                </a:solidFill>
                <a:latin typeface="Roboto"/>
                <a:ea typeface="Roboto"/>
                <a:cs typeface="Roboto"/>
                <a:sym typeface="Roboto"/>
              </a:rPr>
              <a:t> </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2 - </a:t>
            </a:r>
            <a:r>
              <a:rPr lang="en" sz="1500">
                <a:solidFill>
                  <a:srgbClr val="0000FF"/>
                </a:solidFill>
                <a:latin typeface="Roboto"/>
                <a:ea typeface="Roboto"/>
                <a:cs typeface="Roboto"/>
                <a:sym typeface="Roboto"/>
              </a:rPr>
              <a:t>K=3, X=1</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3 - </a:t>
            </a:r>
            <a:r>
              <a:rPr lang="en" sz="1500">
                <a:solidFill>
                  <a:srgbClr val="0000FF"/>
                </a:solidFill>
                <a:latin typeface="Roboto"/>
                <a:ea typeface="Roboto"/>
                <a:cs typeface="Roboto"/>
                <a:sym typeface="Roboto"/>
              </a:rPr>
              <a:t>K=5, X=2</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4 - </a:t>
            </a:r>
            <a:r>
              <a:rPr lang="en" sz="1500">
                <a:solidFill>
                  <a:srgbClr val="0000FF"/>
                </a:solidFill>
                <a:latin typeface="Roboto"/>
                <a:ea typeface="Roboto"/>
                <a:cs typeface="Roboto"/>
                <a:sym typeface="Roboto"/>
              </a:rPr>
              <a:t>K=5, X=3</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5 - </a:t>
            </a:r>
            <a:r>
              <a:rPr lang="en" sz="1500">
                <a:solidFill>
                  <a:srgbClr val="0000FF"/>
                </a:solidFill>
                <a:latin typeface="Roboto"/>
                <a:ea typeface="Roboto"/>
                <a:cs typeface="Roboto"/>
                <a:sym typeface="Roboto"/>
              </a:rPr>
              <a:t>K=7, X=3</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6 - </a:t>
            </a:r>
            <a:r>
              <a:rPr lang="en" sz="1500">
                <a:solidFill>
                  <a:srgbClr val="0000FF"/>
                </a:solidFill>
                <a:latin typeface="Roboto"/>
                <a:ea typeface="Roboto"/>
                <a:cs typeface="Roboto"/>
                <a:sym typeface="Roboto"/>
              </a:rPr>
              <a:t>K=10, X=5</a:t>
            </a:r>
            <a:endParaRPr sz="1500">
              <a:solidFill>
                <a:srgbClr val="0000FF"/>
              </a:solidFill>
              <a:latin typeface="Roboto"/>
              <a:ea typeface="Roboto"/>
              <a:cs typeface="Roboto"/>
              <a:sym typeface="Roboto"/>
            </a:endParaRPr>
          </a:p>
          <a:p>
            <a:pPr indent="0" lvl="0" marL="0" rtl="0" algn="l">
              <a:spcBef>
                <a:spcPts val="1000"/>
              </a:spcBef>
              <a:spcAft>
                <a:spcPts val="1000"/>
              </a:spcAft>
              <a:buNone/>
            </a:pPr>
            <a:r>
              <a:t/>
            </a:r>
            <a:endParaRPr sz="1500">
              <a:latin typeface="Roboto"/>
              <a:ea typeface="Roboto"/>
              <a:cs typeface="Roboto"/>
              <a:sym typeface="Roboto"/>
            </a:endParaRPr>
          </a:p>
        </p:txBody>
      </p:sp>
      <p:sp>
        <p:nvSpPr>
          <p:cNvPr id="632" name="Google Shape;632;p85"/>
          <p:cNvSpPr/>
          <p:nvPr/>
        </p:nvSpPr>
        <p:spPr>
          <a:xfrm>
            <a:off x="3649950" y="3812900"/>
            <a:ext cx="1225500" cy="434100"/>
          </a:xfrm>
          <a:prstGeom prst="rightArrow">
            <a:avLst>
              <a:gd fmla="val 50000" name="adj1"/>
              <a:gd fmla="val 50000" name="adj2"/>
            </a:avLst>
          </a:prstGeom>
          <a:solidFill>
            <a:srgbClr val="D8D8D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criterion</a:t>
            </a:r>
            <a:endParaRPr b="0" i="0" sz="1400" u="none" cap="none" strike="noStrike">
              <a:solidFill>
                <a:srgbClr val="000000"/>
              </a:solidFill>
              <a:latin typeface="Arial"/>
              <a:ea typeface="Arial"/>
              <a:cs typeface="Arial"/>
              <a:sym typeface="Arial"/>
            </a:endParaRPr>
          </a:p>
        </p:txBody>
      </p:sp>
      <p:sp>
        <p:nvSpPr>
          <p:cNvPr id="633" name="Google Shape;633;p85"/>
          <p:cNvSpPr txBox="1"/>
          <p:nvPr/>
        </p:nvSpPr>
        <p:spPr>
          <a:xfrm>
            <a:off x="98250" y="3420250"/>
            <a:ext cx="4402200" cy="175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Roboto"/>
                <a:ea typeface="Roboto"/>
                <a:cs typeface="Roboto"/>
                <a:sym typeface="Roboto"/>
              </a:rPr>
              <a:t>K </a:t>
            </a:r>
            <a:r>
              <a:rPr lang="en">
                <a:latin typeface="Roboto"/>
                <a:ea typeface="Roboto"/>
                <a:cs typeface="Roboto"/>
                <a:sym typeface="Roboto"/>
              </a:rPr>
              <a:t>- represents number of neighbourhood solutions of current leader (employed during LEADER IMPROVEMENT PHASE)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1600"/>
              </a:spcAft>
              <a:buNone/>
            </a:pPr>
            <a:r>
              <a:rPr b="1" lang="en">
                <a:solidFill>
                  <a:srgbClr val="0000FF"/>
                </a:solidFill>
                <a:latin typeface="Roboto"/>
                <a:ea typeface="Roboto"/>
                <a:cs typeface="Roboto"/>
                <a:sym typeface="Roboto"/>
              </a:rPr>
              <a:t>X</a:t>
            </a:r>
            <a:r>
              <a:rPr lang="en">
                <a:solidFill>
                  <a:schemeClr val="dk1"/>
                </a:solidFill>
                <a:latin typeface="Roboto"/>
                <a:ea typeface="Roboto"/>
                <a:cs typeface="Roboto"/>
                <a:sym typeface="Roboto"/>
              </a:rPr>
              <a:t> </a:t>
            </a:r>
            <a:r>
              <a:rPr lang="en">
                <a:latin typeface="Roboto"/>
                <a:ea typeface="Roboto"/>
                <a:cs typeface="Roboto"/>
                <a:sym typeface="Roboto"/>
              </a:rPr>
              <a:t>- represents any number less than K. (whose expression together with K are employed during the BLOCK IMPROVEMENT PHASE)</a:t>
            </a:r>
            <a:endParaRPr sz="1300">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OF PARAMETERS FOR PSO </a:t>
            </a:r>
            <a:endParaRPr b="1" sz="2400"/>
          </a:p>
        </p:txBody>
      </p:sp>
      <p:pic>
        <p:nvPicPr>
          <p:cNvPr id="639" name="Google Shape;639;p86"/>
          <p:cNvPicPr preferRelativeResize="0"/>
          <p:nvPr/>
        </p:nvPicPr>
        <p:blipFill>
          <a:blip r:embed="rId3">
            <a:alphaModFix/>
          </a:blip>
          <a:stretch>
            <a:fillRect/>
          </a:stretch>
        </p:blipFill>
        <p:spPr>
          <a:xfrm>
            <a:off x="0" y="676550"/>
            <a:ext cx="4386898" cy="2251800"/>
          </a:xfrm>
          <a:prstGeom prst="rect">
            <a:avLst/>
          </a:prstGeom>
          <a:noFill/>
          <a:ln>
            <a:noFill/>
          </a:ln>
        </p:spPr>
      </p:pic>
      <p:pic>
        <p:nvPicPr>
          <p:cNvPr id="640" name="Google Shape;640;p86"/>
          <p:cNvPicPr preferRelativeResize="0"/>
          <p:nvPr/>
        </p:nvPicPr>
        <p:blipFill>
          <a:blip r:embed="rId4">
            <a:alphaModFix/>
          </a:blip>
          <a:stretch>
            <a:fillRect/>
          </a:stretch>
        </p:blipFill>
        <p:spPr>
          <a:xfrm>
            <a:off x="4386900" y="676550"/>
            <a:ext cx="4765099" cy="2251800"/>
          </a:xfrm>
          <a:prstGeom prst="rect">
            <a:avLst/>
          </a:prstGeom>
          <a:noFill/>
          <a:ln>
            <a:noFill/>
          </a:ln>
        </p:spPr>
      </p:pic>
      <p:pic>
        <p:nvPicPr>
          <p:cNvPr id="641" name="Google Shape;641;p86"/>
          <p:cNvPicPr preferRelativeResize="0"/>
          <p:nvPr/>
        </p:nvPicPr>
        <p:blipFill>
          <a:blip r:embed="rId5">
            <a:alphaModFix/>
          </a:blip>
          <a:stretch>
            <a:fillRect/>
          </a:stretch>
        </p:blipFill>
        <p:spPr>
          <a:xfrm>
            <a:off x="0" y="2928350"/>
            <a:ext cx="4386898" cy="2194325"/>
          </a:xfrm>
          <a:prstGeom prst="rect">
            <a:avLst/>
          </a:prstGeom>
          <a:noFill/>
          <a:ln>
            <a:noFill/>
          </a:ln>
        </p:spPr>
      </p:pic>
      <p:pic>
        <p:nvPicPr>
          <p:cNvPr id="642" name="Google Shape;642;p86"/>
          <p:cNvPicPr preferRelativeResize="0"/>
          <p:nvPr/>
        </p:nvPicPr>
        <p:blipFill>
          <a:blip r:embed="rId6">
            <a:alphaModFix/>
          </a:blip>
          <a:stretch>
            <a:fillRect/>
          </a:stretch>
        </p:blipFill>
        <p:spPr>
          <a:xfrm>
            <a:off x="4386900" y="2928375"/>
            <a:ext cx="4765099" cy="21943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OF PARAMETERS FOR PSO </a:t>
            </a:r>
            <a:endParaRPr b="1" sz="2400"/>
          </a:p>
        </p:txBody>
      </p:sp>
      <p:graphicFrame>
        <p:nvGraphicFramePr>
          <p:cNvPr id="648" name="Google Shape;648;p87"/>
          <p:cNvGraphicFramePr/>
          <p:nvPr/>
        </p:nvGraphicFramePr>
        <p:xfrm>
          <a:off x="331650" y="774563"/>
          <a:ext cx="3000000" cy="3000000"/>
        </p:xfrm>
        <a:graphic>
          <a:graphicData uri="http://schemas.openxmlformats.org/drawingml/2006/table">
            <a:tbl>
              <a:tblPr>
                <a:noFill/>
                <a:tableStyleId>{254CB437-BE60-466D-ACB0-47991AE2B785}</a:tableStyleId>
              </a:tblPr>
              <a:tblGrid>
                <a:gridCol w="1511950"/>
                <a:gridCol w="1200650"/>
                <a:gridCol w="1200650"/>
                <a:gridCol w="1200650"/>
                <a:gridCol w="1200650"/>
                <a:gridCol w="1093925"/>
                <a:gridCol w="1147275"/>
              </a:tblGrid>
              <a:tr h="276225">
                <a:tc>
                  <a:txBody>
                    <a:bodyPr/>
                    <a:lstStyle/>
                    <a:p>
                      <a:pPr indent="0" lvl="0" marL="0" rtl="0" algn="l">
                        <a:lnSpc>
                          <a:spcPct val="115000"/>
                        </a:lnSpc>
                        <a:spcBef>
                          <a:spcPts val="1800"/>
                        </a:spcBef>
                        <a:spcAft>
                          <a:spcPts val="0"/>
                        </a:spcAft>
                        <a:buNone/>
                      </a:pPr>
                      <a:r>
                        <a:rPr b="1" lang="en"/>
                        <a:t>PROBLEM SIZE</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1</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2</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3</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4</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5</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OVERALL</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r>
              <a:tr h="285750">
                <a:tc>
                  <a:txBody>
                    <a:bodyPr/>
                    <a:lstStyle/>
                    <a:p>
                      <a:pPr indent="0" lvl="0" marL="0" rtl="0" algn="l">
                        <a:lnSpc>
                          <a:spcPct val="115000"/>
                        </a:lnSpc>
                        <a:spcBef>
                          <a:spcPts val="1800"/>
                        </a:spcBef>
                        <a:spcAft>
                          <a:spcPts val="0"/>
                        </a:spcAft>
                        <a:buNone/>
                      </a:pPr>
                      <a:r>
                        <a:rPr b="1" lang="en"/>
                        <a:t>Small</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1</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1</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1</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1</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r h="266700">
                <a:tc>
                  <a:txBody>
                    <a:bodyPr/>
                    <a:lstStyle/>
                    <a:p>
                      <a:pPr indent="0" lvl="0" marL="0" rtl="0" algn="l">
                        <a:lnSpc>
                          <a:spcPct val="115000"/>
                        </a:lnSpc>
                        <a:spcBef>
                          <a:spcPts val="1800"/>
                        </a:spcBef>
                        <a:spcAft>
                          <a:spcPts val="0"/>
                        </a:spcAft>
                        <a:buNone/>
                      </a:pPr>
                      <a:r>
                        <a:rPr b="1" lang="en"/>
                        <a:t>Medium</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b="1" lang="en" sz="1300"/>
                        <a:t>series</a:t>
                      </a:r>
                      <a:r>
                        <a:rPr b="1" lang="en" sz="1300"/>
                        <a:t> 6</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r>
              <a:tr h="266700">
                <a:tc>
                  <a:txBody>
                    <a:bodyPr/>
                    <a:lstStyle/>
                    <a:p>
                      <a:pPr indent="0" lvl="0" marL="0" rtl="0" algn="l">
                        <a:lnSpc>
                          <a:spcPct val="115000"/>
                        </a:lnSpc>
                        <a:spcBef>
                          <a:spcPts val="1800"/>
                        </a:spcBef>
                        <a:spcAft>
                          <a:spcPts val="0"/>
                        </a:spcAft>
                        <a:buNone/>
                      </a:pPr>
                      <a:r>
                        <a:rPr b="1" lang="en"/>
                        <a:t>Large</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1</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4</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bl>
          </a:graphicData>
        </a:graphic>
      </p:graphicFrame>
      <p:sp>
        <p:nvSpPr>
          <p:cNvPr id="649" name="Google Shape;649;p87"/>
          <p:cNvSpPr txBox="1"/>
          <p:nvPr/>
        </p:nvSpPr>
        <p:spPr>
          <a:xfrm>
            <a:off x="-448300" y="3566475"/>
            <a:ext cx="4738200" cy="15699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1 - </a:t>
            </a:r>
            <a:r>
              <a:rPr lang="en" sz="1500">
                <a:solidFill>
                  <a:srgbClr val="0000FF"/>
                </a:solidFill>
                <a:latin typeface="Roboto"/>
                <a:ea typeface="Roboto"/>
                <a:cs typeface="Roboto"/>
                <a:sym typeface="Roboto"/>
              </a:rPr>
              <a:t>c1 ∈ (0, 0.5), c2+c3 &lt;= 1.5 </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2 - </a:t>
            </a:r>
            <a:r>
              <a:rPr lang="en" sz="1500">
                <a:solidFill>
                  <a:srgbClr val="0000FF"/>
                </a:solidFill>
                <a:latin typeface="Roboto"/>
                <a:ea typeface="Roboto"/>
                <a:cs typeface="Roboto"/>
                <a:sym typeface="Roboto"/>
              </a:rPr>
              <a:t>c1 ∈ (0.5, 1), c2+c3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3 - </a:t>
            </a:r>
            <a:r>
              <a:rPr lang="en" sz="1500">
                <a:solidFill>
                  <a:srgbClr val="0000FF"/>
                </a:solidFill>
                <a:latin typeface="Roboto"/>
                <a:ea typeface="Roboto"/>
                <a:cs typeface="Roboto"/>
                <a:sym typeface="Roboto"/>
              </a:rPr>
              <a:t>c2 ∈ (0, 0.5), c1+c3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4 - </a:t>
            </a:r>
            <a:r>
              <a:rPr lang="en" sz="1500">
                <a:solidFill>
                  <a:srgbClr val="0000FF"/>
                </a:solidFill>
                <a:latin typeface="Roboto"/>
                <a:ea typeface="Roboto"/>
                <a:cs typeface="Roboto"/>
                <a:sym typeface="Roboto"/>
              </a:rPr>
              <a:t>c2 ∈ (0.5, 1), c1+c3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5 - </a:t>
            </a:r>
            <a:r>
              <a:rPr lang="en" sz="1500">
                <a:solidFill>
                  <a:srgbClr val="0000FF"/>
                </a:solidFill>
                <a:latin typeface="Roboto"/>
                <a:ea typeface="Roboto"/>
                <a:cs typeface="Roboto"/>
                <a:sym typeface="Roboto"/>
              </a:rPr>
              <a:t>c3 ∈ (0, 0.5), c1+c2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6 - </a:t>
            </a:r>
            <a:r>
              <a:rPr lang="en" sz="1500">
                <a:solidFill>
                  <a:srgbClr val="0000FF"/>
                </a:solidFill>
                <a:latin typeface="Roboto"/>
                <a:ea typeface="Roboto"/>
                <a:cs typeface="Roboto"/>
                <a:sym typeface="Roboto"/>
              </a:rPr>
              <a:t>c3 ∈ (0.5, 1), c1+c2 &lt;= 1.5</a:t>
            </a:r>
            <a:endParaRPr b="1" sz="1500">
              <a:latin typeface="Roboto"/>
              <a:ea typeface="Roboto"/>
              <a:cs typeface="Roboto"/>
              <a:sym typeface="Roboto"/>
            </a:endParaRPr>
          </a:p>
        </p:txBody>
      </p:sp>
      <p:sp>
        <p:nvSpPr>
          <p:cNvPr id="650" name="Google Shape;650;p87"/>
          <p:cNvSpPr txBox="1"/>
          <p:nvPr/>
        </p:nvSpPr>
        <p:spPr>
          <a:xfrm>
            <a:off x="3810750" y="3681825"/>
            <a:ext cx="5114100" cy="13392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1 - </a:t>
            </a:r>
            <a:r>
              <a:rPr lang="en" sz="1500">
                <a:solidFill>
                  <a:srgbClr val="0000FF"/>
                </a:solidFill>
                <a:latin typeface="Roboto"/>
                <a:ea typeface="Roboto"/>
                <a:cs typeface="Roboto"/>
                <a:sym typeface="Roboto"/>
              </a:rPr>
              <a:t>number of non dominated solutions</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2 - </a:t>
            </a:r>
            <a:r>
              <a:rPr lang="en" sz="1500">
                <a:solidFill>
                  <a:srgbClr val="0000FF"/>
                </a:solidFill>
                <a:latin typeface="Roboto"/>
                <a:ea typeface="Roboto"/>
                <a:cs typeface="Roboto"/>
                <a:sym typeface="Roboto"/>
              </a:rPr>
              <a:t>error ratio</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3 - </a:t>
            </a:r>
            <a:r>
              <a:rPr lang="en" sz="1500">
                <a:solidFill>
                  <a:srgbClr val="0000FF"/>
                </a:solidFill>
                <a:latin typeface="Roboto"/>
                <a:ea typeface="Roboto"/>
                <a:cs typeface="Roboto"/>
                <a:sym typeface="Roboto"/>
              </a:rPr>
              <a:t>convergence metric</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4 - </a:t>
            </a:r>
            <a:r>
              <a:rPr lang="en" sz="1500">
                <a:solidFill>
                  <a:srgbClr val="0000FF"/>
                </a:solidFill>
                <a:latin typeface="Roboto"/>
                <a:ea typeface="Roboto"/>
                <a:cs typeface="Roboto"/>
                <a:sym typeface="Roboto"/>
              </a:rPr>
              <a:t>spacing</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5 - </a:t>
            </a:r>
            <a:r>
              <a:rPr lang="en" sz="1500">
                <a:solidFill>
                  <a:srgbClr val="0000FF"/>
                </a:solidFill>
                <a:latin typeface="Roboto"/>
                <a:ea typeface="Roboto"/>
                <a:cs typeface="Roboto"/>
                <a:sym typeface="Roboto"/>
              </a:rPr>
              <a:t>maximum spread</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OF PARAMETERS FOR TLBO </a:t>
            </a:r>
            <a:endParaRPr b="1" sz="2400"/>
          </a:p>
        </p:txBody>
      </p:sp>
      <p:pic>
        <p:nvPicPr>
          <p:cNvPr id="656" name="Google Shape;656;p88"/>
          <p:cNvPicPr preferRelativeResize="0"/>
          <p:nvPr/>
        </p:nvPicPr>
        <p:blipFill>
          <a:blip r:embed="rId3">
            <a:alphaModFix/>
          </a:blip>
          <a:stretch>
            <a:fillRect/>
          </a:stretch>
        </p:blipFill>
        <p:spPr>
          <a:xfrm>
            <a:off x="0" y="676550"/>
            <a:ext cx="4454273" cy="2310726"/>
          </a:xfrm>
          <a:prstGeom prst="rect">
            <a:avLst/>
          </a:prstGeom>
          <a:noFill/>
          <a:ln>
            <a:noFill/>
          </a:ln>
        </p:spPr>
      </p:pic>
      <p:pic>
        <p:nvPicPr>
          <p:cNvPr id="657" name="Google Shape;657;p88"/>
          <p:cNvPicPr preferRelativeResize="0"/>
          <p:nvPr/>
        </p:nvPicPr>
        <p:blipFill>
          <a:blip r:embed="rId4">
            <a:alphaModFix/>
          </a:blip>
          <a:stretch>
            <a:fillRect/>
          </a:stretch>
        </p:blipFill>
        <p:spPr>
          <a:xfrm>
            <a:off x="4454275" y="676550"/>
            <a:ext cx="4689724" cy="2310725"/>
          </a:xfrm>
          <a:prstGeom prst="rect">
            <a:avLst/>
          </a:prstGeom>
          <a:noFill/>
          <a:ln>
            <a:noFill/>
          </a:ln>
        </p:spPr>
      </p:pic>
      <p:pic>
        <p:nvPicPr>
          <p:cNvPr id="658" name="Google Shape;658;p88"/>
          <p:cNvPicPr preferRelativeResize="0"/>
          <p:nvPr/>
        </p:nvPicPr>
        <p:blipFill>
          <a:blip r:embed="rId5">
            <a:alphaModFix/>
          </a:blip>
          <a:stretch>
            <a:fillRect/>
          </a:stretch>
        </p:blipFill>
        <p:spPr>
          <a:xfrm>
            <a:off x="0" y="2987275"/>
            <a:ext cx="4454273" cy="2156224"/>
          </a:xfrm>
          <a:prstGeom prst="rect">
            <a:avLst/>
          </a:prstGeom>
          <a:noFill/>
          <a:ln>
            <a:noFill/>
          </a:ln>
        </p:spPr>
      </p:pic>
      <p:pic>
        <p:nvPicPr>
          <p:cNvPr id="659" name="Google Shape;659;p88"/>
          <p:cNvPicPr preferRelativeResize="0"/>
          <p:nvPr/>
        </p:nvPicPr>
        <p:blipFill>
          <a:blip r:embed="rId6">
            <a:alphaModFix/>
          </a:blip>
          <a:stretch>
            <a:fillRect/>
          </a:stretch>
        </p:blipFill>
        <p:spPr>
          <a:xfrm>
            <a:off x="4454275" y="2987275"/>
            <a:ext cx="4689724" cy="21444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OF PARAMETERS FOR TLBO </a:t>
            </a:r>
            <a:endParaRPr b="1" sz="2400"/>
          </a:p>
        </p:txBody>
      </p:sp>
      <p:graphicFrame>
        <p:nvGraphicFramePr>
          <p:cNvPr id="665" name="Google Shape;665;p89"/>
          <p:cNvGraphicFramePr/>
          <p:nvPr/>
        </p:nvGraphicFramePr>
        <p:xfrm>
          <a:off x="327025" y="774563"/>
          <a:ext cx="3000000" cy="3000000"/>
        </p:xfrm>
        <a:graphic>
          <a:graphicData uri="http://schemas.openxmlformats.org/drawingml/2006/table">
            <a:tbl>
              <a:tblPr>
                <a:noFill/>
                <a:tableStyleId>{254CB437-BE60-466D-ACB0-47991AE2B785}</a:tableStyleId>
              </a:tblPr>
              <a:tblGrid>
                <a:gridCol w="1519400"/>
                <a:gridCol w="1206550"/>
                <a:gridCol w="1206550"/>
                <a:gridCol w="1206550"/>
                <a:gridCol w="1206550"/>
                <a:gridCol w="1099300"/>
                <a:gridCol w="1152925"/>
              </a:tblGrid>
              <a:tr h="276225">
                <a:tc>
                  <a:txBody>
                    <a:bodyPr/>
                    <a:lstStyle/>
                    <a:p>
                      <a:pPr indent="0" lvl="0" marL="0" rtl="0" algn="l">
                        <a:lnSpc>
                          <a:spcPct val="115000"/>
                        </a:lnSpc>
                        <a:spcBef>
                          <a:spcPts val="1800"/>
                        </a:spcBef>
                        <a:spcAft>
                          <a:spcPts val="0"/>
                        </a:spcAft>
                        <a:buNone/>
                      </a:pPr>
                      <a:r>
                        <a:rPr b="1" lang="en"/>
                        <a:t>PROBLEM SIZE</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1</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2</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3</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4</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5</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OVERALL</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r>
              <a:tr h="285750">
                <a:tc>
                  <a:txBody>
                    <a:bodyPr/>
                    <a:lstStyle/>
                    <a:p>
                      <a:pPr indent="0" lvl="0" marL="0" rtl="0" algn="l">
                        <a:lnSpc>
                          <a:spcPct val="115000"/>
                        </a:lnSpc>
                        <a:spcBef>
                          <a:spcPts val="1800"/>
                        </a:spcBef>
                        <a:spcAft>
                          <a:spcPts val="0"/>
                        </a:spcAft>
                        <a:buNone/>
                      </a:pPr>
                      <a:r>
                        <a:rPr b="1" lang="en"/>
                        <a:t>Small</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3</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r h="266700">
                <a:tc>
                  <a:txBody>
                    <a:bodyPr/>
                    <a:lstStyle/>
                    <a:p>
                      <a:pPr indent="0" lvl="0" marL="0" rtl="0" algn="l">
                        <a:lnSpc>
                          <a:spcPct val="115000"/>
                        </a:lnSpc>
                        <a:spcBef>
                          <a:spcPts val="1800"/>
                        </a:spcBef>
                        <a:spcAft>
                          <a:spcPts val="0"/>
                        </a:spcAft>
                        <a:buNone/>
                      </a:pPr>
                      <a:r>
                        <a:rPr b="1" lang="en"/>
                        <a:t>Medium</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b="1" lang="en" sz="1300"/>
                        <a:t>series</a:t>
                      </a:r>
                      <a:r>
                        <a:rPr b="1" lang="en" sz="1300"/>
                        <a:t> 6</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r>
              <a:tr h="266700">
                <a:tc>
                  <a:txBody>
                    <a:bodyPr/>
                    <a:lstStyle/>
                    <a:p>
                      <a:pPr indent="0" lvl="0" marL="0" rtl="0" algn="l">
                        <a:lnSpc>
                          <a:spcPct val="115000"/>
                        </a:lnSpc>
                        <a:spcBef>
                          <a:spcPts val="1800"/>
                        </a:spcBef>
                        <a:spcAft>
                          <a:spcPts val="0"/>
                        </a:spcAft>
                        <a:buNone/>
                      </a:pPr>
                      <a:r>
                        <a:rPr b="1" lang="en"/>
                        <a:t>Large</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1</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3</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bl>
          </a:graphicData>
        </a:graphic>
      </p:graphicFrame>
      <p:sp>
        <p:nvSpPr>
          <p:cNvPr id="666" name="Google Shape;666;p89"/>
          <p:cNvSpPr txBox="1"/>
          <p:nvPr/>
        </p:nvSpPr>
        <p:spPr>
          <a:xfrm>
            <a:off x="-448300" y="3566475"/>
            <a:ext cx="4738200" cy="15699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1 - </a:t>
            </a:r>
            <a:r>
              <a:rPr lang="en" sz="1500">
                <a:solidFill>
                  <a:srgbClr val="0000FF"/>
                </a:solidFill>
                <a:latin typeface="Roboto"/>
                <a:ea typeface="Roboto"/>
                <a:cs typeface="Roboto"/>
                <a:sym typeface="Roboto"/>
              </a:rPr>
              <a:t> r ∈ (0, 0.5), Tf+Tp &lt;= 1.5 </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2 -  </a:t>
            </a:r>
            <a:r>
              <a:rPr lang="en" sz="1500">
                <a:solidFill>
                  <a:srgbClr val="0000FF"/>
                </a:solidFill>
                <a:latin typeface="Roboto"/>
                <a:ea typeface="Roboto"/>
                <a:cs typeface="Roboto"/>
                <a:sym typeface="Roboto"/>
              </a:rPr>
              <a:t>r ∈ (0.5, 1), Tf+Tp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3 -  </a:t>
            </a:r>
            <a:r>
              <a:rPr lang="en" sz="1500">
                <a:solidFill>
                  <a:srgbClr val="0000FF"/>
                </a:solidFill>
                <a:latin typeface="Roboto"/>
                <a:ea typeface="Roboto"/>
                <a:cs typeface="Roboto"/>
                <a:sym typeface="Roboto"/>
              </a:rPr>
              <a:t>Tf ∈ (0, 0.5), r+Tp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4 - </a:t>
            </a:r>
            <a:r>
              <a:rPr lang="en" sz="1500">
                <a:solidFill>
                  <a:srgbClr val="0000FF"/>
                </a:solidFill>
                <a:latin typeface="Roboto"/>
                <a:ea typeface="Roboto"/>
                <a:cs typeface="Roboto"/>
                <a:sym typeface="Roboto"/>
              </a:rPr>
              <a:t> Tf ∈ (0.5, 1), r+Tp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5 - </a:t>
            </a:r>
            <a:r>
              <a:rPr lang="en" sz="1500">
                <a:solidFill>
                  <a:srgbClr val="0000FF"/>
                </a:solidFill>
                <a:latin typeface="Roboto"/>
                <a:ea typeface="Roboto"/>
                <a:cs typeface="Roboto"/>
                <a:sym typeface="Roboto"/>
              </a:rPr>
              <a:t> Tp ∈ (0, 0.5), r+Tf &lt;= 1.5</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6 - </a:t>
            </a:r>
            <a:r>
              <a:rPr lang="en" sz="1500">
                <a:solidFill>
                  <a:srgbClr val="0000FF"/>
                </a:solidFill>
                <a:latin typeface="Roboto"/>
                <a:ea typeface="Roboto"/>
                <a:cs typeface="Roboto"/>
                <a:sym typeface="Roboto"/>
              </a:rPr>
              <a:t> Tp ∈ (0.5, 1), r+Tf &lt;= 1.5</a:t>
            </a:r>
            <a:endParaRPr b="1" sz="1500">
              <a:latin typeface="Roboto"/>
              <a:ea typeface="Roboto"/>
              <a:cs typeface="Roboto"/>
              <a:sym typeface="Roboto"/>
            </a:endParaRPr>
          </a:p>
        </p:txBody>
      </p:sp>
      <p:sp>
        <p:nvSpPr>
          <p:cNvPr id="667" name="Google Shape;667;p89"/>
          <p:cNvSpPr txBox="1"/>
          <p:nvPr/>
        </p:nvSpPr>
        <p:spPr>
          <a:xfrm>
            <a:off x="3810750" y="3681825"/>
            <a:ext cx="5114100" cy="13392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1 - </a:t>
            </a:r>
            <a:r>
              <a:rPr lang="en" sz="1500">
                <a:solidFill>
                  <a:srgbClr val="0000FF"/>
                </a:solidFill>
                <a:latin typeface="Roboto"/>
                <a:ea typeface="Roboto"/>
                <a:cs typeface="Roboto"/>
                <a:sym typeface="Roboto"/>
              </a:rPr>
              <a:t>number of non dominated solutions</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2 - </a:t>
            </a:r>
            <a:r>
              <a:rPr lang="en" sz="1500">
                <a:solidFill>
                  <a:srgbClr val="0000FF"/>
                </a:solidFill>
                <a:latin typeface="Roboto"/>
                <a:ea typeface="Roboto"/>
                <a:cs typeface="Roboto"/>
                <a:sym typeface="Roboto"/>
              </a:rPr>
              <a:t>error ratio</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3 - </a:t>
            </a:r>
            <a:r>
              <a:rPr lang="en" sz="1500">
                <a:solidFill>
                  <a:srgbClr val="0000FF"/>
                </a:solidFill>
                <a:latin typeface="Roboto"/>
                <a:ea typeface="Roboto"/>
                <a:cs typeface="Roboto"/>
                <a:sym typeface="Roboto"/>
              </a:rPr>
              <a:t>convergence metric</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4 - </a:t>
            </a:r>
            <a:r>
              <a:rPr lang="en" sz="1500">
                <a:solidFill>
                  <a:srgbClr val="0000FF"/>
                </a:solidFill>
                <a:latin typeface="Roboto"/>
                <a:ea typeface="Roboto"/>
                <a:cs typeface="Roboto"/>
                <a:sym typeface="Roboto"/>
              </a:rPr>
              <a:t>spacing</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5 - </a:t>
            </a:r>
            <a:r>
              <a:rPr lang="en" sz="1500">
                <a:solidFill>
                  <a:srgbClr val="0000FF"/>
                </a:solidFill>
                <a:latin typeface="Roboto"/>
                <a:ea typeface="Roboto"/>
                <a:cs typeface="Roboto"/>
                <a:sym typeface="Roboto"/>
              </a:rPr>
              <a:t>maximum spread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OF PARAMETERS FOR MBO </a:t>
            </a:r>
            <a:endParaRPr b="1" sz="2400"/>
          </a:p>
        </p:txBody>
      </p:sp>
      <p:pic>
        <p:nvPicPr>
          <p:cNvPr id="673" name="Google Shape;673;p90"/>
          <p:cNvPicPr preferRelativeResize="0"/>
          <p:nvPr/>
        </p:nvPicPr>
        <p:blipFill>
          <a:blip r:embed="rId3">
            <a:alphaModFix/>
          </a:blip>
          <a:stretch>
            <a:fillRect/>
          </a:stretch>
        </p:blipFill>
        <p:spPr>
          <a:xfrm>
            <a:off x="0" y="619050"/>
            <a:ext cx="4386898" cy="2270900"/>
          </a:xfrm>
          <a:prstGeom prst="rect">
            <a:avLst/>
          </a:prstGeom>
          <a:noFill/>
          <a:ln>
            <a:noFill/>
          </a:ln>
        </p:spPr>
      </p:pic>
      <p:pic>
        <p:nvPicPr>
          <p:cNvPr id="674" name="Google Shape;674;p90"/>
          <p:cNvPicPr preferRelativeResize="0"/>
          <p:nvPr/>
        </p:nvPicPr>
        <p:blipFill>
          <a:blip r:embed="rId4">
            <a:alphaModFix/>
          </a:blip>
          <a:stretch>
            <a:fillRect/>
          </a:stretch>
        </p:blipFill>
        <p:spPr>
          <a:xfrm>
            <a:off x="4386900" y="619050"/>
            <a:ext cx="4757099" cy="2253550"/>
          </a:xfrm>
          <a:prstGeom prst="rect">
            <a:avLst/>
          </a:prstGeom>
          <a:noFill/>
          <a:ln>
            <a:noFill/>
          </a:ln>
        </p:spPr>
      </p:pic>
      <p:pic>
        <p:nvPicPr>
          <p:cNvPr id="675" name="Google Shape;675;p90"/>
          <p:cNvPicPr preferRelativeResize="0"/>
          <p:nvPr/>
        </p:nvPicPr>
        <p:blipFill>
          <a:blip r:embed="rId5">
            <a:alphaModFix/>
          </a:blip>
          <a:stretch>
            <a:fillRect/>
          </a:stretch>
        </p:blipFill>
        <p:spPr>
          <a:xfrm>
            <a:off x="0" y="2889950"/>
            <a:ext cx="4386898" cy="2253551"/>
          </a:xfrm>
          <a:prstGeom prst="rect">
            <a:avLst/>
          </a:prstGeom>
          <a:noFill/>
          <a:ln>
            <a:noFill/>
          </a:ln>
        </p:spPr>
      </p:pic>
      <p:pic>
        <p:nvPicPr>
          <p:cNvPr id="676" name="Google Shape;676;p90"/>
          <p:cNvPicPr preferRelativeResize="0"/>
          <p:nvPr/>
        </p:nvPicPr>
        <p:blipFill>
          <a:blip r:embed="rId6">
            <a:alphaModFix/>
          </a:blip>
          <a:stretch>
            <a:fillRect/>
          </a:stretch>
        </p:blipFill>
        <p:spPr>
          <a:xfrm>
            <a:off x="4386900" y="2889950"/>
            <a:ext cx="4768803" cy="22535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FINE TUNING OF PARAMETERS FOR MBO </a:t>
            </a:r>
            <a:endParaRPr b="1" sz="2400"/>
          </a:p>
        </p:txBody>
      </p:sp>
      <p:graphicFrame>
        <p:nvGraphicFramePr>
          <p:cNvPr id="682" name="Google Shape;682;p91"/>
          <p:cNvGraphicFramePr/>
          <p:nvPr/>
        </p:nvGraphicFramePr>
        <p:xfrm>
          <a:off x="273088" y="863650"/>
          <a:ext cx="3000000" cy="3000000"/>
        </p:xfrm>
        <a:graphic>
          <a:graphicData uri="http://schemas.openxmlformats.org/drawingml/2006/table">
            <a:tbl>
              <a:tblPr>
                <a:noFill/>
                <a:tableStyleId>{254CB437-BE60-466D-ACB0-47991AE2B785}</a:tableStyleId>
              </a:tblPr>
              <a:tblGrid>
                <a:gridCol w="1519400"/>
                <a:gridCol w="1206550"/>
                <a:gridCol w="1206550"/>
                <a:gridCol w="1206550"/>
                <a:gridCol w="1206550"/>
                <a:gridCol w="1099300"/>
                <a:gridCol w="1152925"/>
              </a:tblGrid>
              <a:tr h="276225">
                <a:tc>
                  <a:txBody>
                    <a:bodyPr/>
                    <a:lstStyle/>
                    <a:p>
                      <a:pPr indent="0" lvl="0" marL="0" rtl="0" algn="l">
                        <a:lnSpc>
                          <a:spcPct val="115000"/>
                        </a:lnSpc>
                        <a:spcBef>
                          <a:spcPts val="1800"/>
                        </a:spcBef>
                        <a:spcAft>
                          <a:spcPts val="0"/>
                        </a:spcAft>
                        <a:buNone/>
                      </a:pPr>
                      <a:r>
                        <a:rPr b="1" lang="en"/>
                        <a:t>PROBLEM SIZE</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1</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2</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3</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4</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PI 5</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OVERALL</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r>
              <a:tr h="285750">
                <a:tc>
                  <a:txBody>
                    <a:bodyPr/>
                    <a:lstStyle/>
                    <a:p>
                      <a:pPr indent="0" lvl="0" marL="0" rtl="0" algn="l">
                        <a:lnSpc>
                          <a:spcPct val="115000"/>
                        </a:lnSpc>
                        <a:spcBef>
                          <a:spcPts val="1800"/>
                        </a:spcBef>
                        <a:spcAft>
                          <a:spcPts val="0"/>
                        </a:spcAft>
                        <a:buNone/>
                      </a:pPr>
                      <a:r>
                        <a:rPr b="1" lang="en"/>
                        <a:t>Small</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1</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4</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r h="266700">
                <a:tc>
                  <a:txBody>
                    <a:bodyPr/>
                    <a:lstStyle/>
                    <a:p>
                      <a:pPr indent="0" lvl="0" marL="0" rtl="0" algn="l">
                        <a:lnSpc>
                          <a:spcPct val="115000"/>
                        </a:lnSpc>
                        <a:spcBef>
                          <a:spcPts val="1800"/>
                        </a:spcBef>
                        <a:spcAft>
                          <a:spcPts val="0"/>
                        </a:spcAft>
                        <a:buNone/>
                      </a:pPr>
                      <a:r>
                        <a:rPr b="1" lang="en"/>
                        <a:t>Medium</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b="1" lang="en" sz="1300"/>
                        <a:t>series</a:t>
                      </a:r>
                      <a:r>
                        <a:rPr b="1" lang="en" sz="1300"/>
                        <a:t> 2</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r>
              <a:tr h="266700">
                <a:tc>
                  <a:txBody>
                    <a:bodyPr/>
                    <a:lstStyle/>
                    <a:p>
                      <a:pPr indent="0" lvl="0" marL="0" rtl="0" algn="l">
                        <a:lnSpc>
                          <a:spcPct val="115000"/>
                        </a:lnSpc>
                        <a:spcBef>
                          <a:spcPts val="1800"/>
                        </a:spcBef>
                        <a:spcAft>
                          <a:spcPts val="0"/>
                        </a:spcAft>
                        <a:buNone/>
                      </a:pPr>
                      <a:r>
                        <a:rPr b="1" lang="en"/>
                        <a:t>Large</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2</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series</a:t>
                      </a:r>
                      <a:r>
                        <a:rPr lang="en" sz="1300"/>
                        <a:t>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series</a:t>
                      </a:r>
                      <a:r>
                        <a:rPr b="1" lang="en" sz="1300"/>
                        <a:t> 3</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bl>
          </a:graphicData>
        </a:graphic>
      </p:graphicFrame>
      <p:sp>
        <p:nvSpPr>
          <p:cNvPr id="683" name="Google Shape;683;p91"/>
          <p:cNvSpPr txBox="1"/>
          <p:nvPr/>
        </p:nvSpPr>
        <p:spPr>
          <a:xfrm>
            <a:off x="-448300" y="3566475"/>
            <a:ext cx="4738200" cy="15699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1 - </a:t>
            </a:r>
            <a:r>
              <a:rPr lang="en" sz="1500">
                <a:solidFill>
                  <a:srgbClr val="0000FF"/>
                </a:solidFill>
                <a:latin typeface="Roboto"/>
                <a:ea typeface="Roboto"/>
                <a:cs typeface="Roboto"/>
                <a:sym typeface="Roboto"/>
              </a:rPr>
              <a:t>K=2, X=1 </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2 - </a:t>
            </a:r>
            <a:r>
              <a:rPr lang="en" sz="1500">
                <a:solidFill>
                  <a:srgbClr val="0000FF"/>
                </a:solidFill>
                <a:latin typeface="Roboto"/>
                <a:ea typeface="Roboto"/>
                <a:cs typeface="Roboto"/>
                <a:sym typeface="Roboto"/>
              </a:rPr>
              <a:t>K=3, X=1</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3 - </a:t>
            </a:r>
            <a:r>
              <a:rPr lang="en" sz="1500">
                <a:solidFill>
                  <a:srgbClr val="0000FF"/>
                </a:solidFill>
                <a:latin typeface="Roboto"/>
                <a:ea typeface="Roboto"/>
                <a:cs typeface="Roboto"/>
                <a:sym typeface="Roboto"/>
              </a:rPr>
              <a:t>K=5, X=2</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4 - </a:t>
            </a:r>
            <a:r>
              <a:rPr lang="en" sz="1500">
                <a:solidFill>
                  <a:srgbClr val="0000FF"/>
                </a:solidFill>
                <a:latin typeface="Roboto"/>
                <a:ea typeface="Roboto"/>
                <a:cs typeface="Roboto"/>
                <a:sym typeface="Roboto"/>
              </a:rPr>
              <a:t>K=5, X=3</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5 - </a:t>
            </a:r>
            <a:r>
              <a:rPr lang="en" sz="1500">
                <a:solidFill>
                  <a:srgbClr val="0000FF"/>
                </a:solidFill>
                <a:latin typeface="Roboto"/>
                <a:ea typeface="Roboto"/>
                <a:cs typeface="Roboto"/>
                <a:sym typeface="Roboto"/>
              </a:rPr>
              <a:t>K=7, X=3</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Series 6 - </a:t>
            </a:r>
            <a:r>
              <a:rPr lang="en" sz="1500">
                <a:solidFill>
                  <a:srgbClr val="0000FF"/>
                </a:solidFill>
                <a:latin typeface="Roboto"/>
                <a:ea typeface="Roboto"/>
                <a:cs typeface="Roboto"/>
                <a:sym typeface="Roboto"/>
              </a:rPr>
              <a:t>K=10, X=5</a:t>
            </a:r>
            <a:endParaRPr b="1" sz="1500">
              <a:latin typeface="Roboto"/>
              <a:ea typeface="Roboto"/>
              <a:cs typeface="Roboto"/>
              <a:sym typeface="Roboto"/>
            </a:endParaRPr>
          </a:p>
        </p:txBody>
      </p:sp>
      <p:sp>
        <p:nvSpPr>
          <p:cNvPr id="684" name="Google Shape;684;p91"/>
          <p:cNvSpPr txBox="1"/>
          <p:nvPr/>
        </p:nvSpPr>
        <p:spPr>
          <a:xfrm>
            <a:off x="3810750" y="3681825"/>
            <a:ext cx="5114100" cy="1339200"/>
          </a:xfrm>
          <a:prstGeom prst="rect">
            <a:avLst/>
          </a:prstGeom>
          <a:noFill/>
          <a:ln>
            <a:noFill/>
          </a:ln>
        </p:spPr>
        <p:txBody>
          <a:bodyPr anchorCtr="0" anchor="t" bIns="91425" lIns="91425" spcFirstLastPara="1" rIns="91425" wrap="square" tIns="91425">
            <a:spAutoFit/>
          </a:bodyPr>
          <a:lstStyle/>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1 - </a:t>
            </a:r>
            <a:r>
              <a:rPr lang="en" sz="1500">
                <a:solidFill>
                  <a:srgbClr val="0000FF"/>
                </a:solidFill>
                <a:latin typeface="Roboto"/>
                <a:ea typeface="Roboto"/>
                <a:cs typeface="Roboto"/>
                <a:sym typeface="Roboto"/>
              </a:rPr>
              <a:t>number of non dominated solutions</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2 - </a:t>
            </a:r>
            <a:r>
              <a:rPr lang="en" sz="1500">
                <a:solidFill>
                  <a:srgbClr val="0000FF"/>
                </a:solidFill>
                <a:latin typeface="Roboto"/>
                <a:ea typeface="Roboto"/>
                <a:cs typeface="Roboto"/>
                <a:sym typeface="Roboto"/>
              </a:rPr>
              <a:t>error ratio</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3 - </a:t>
            </a:r>
            <a:r>
              <a:rPr lang="en" sz="1500">
                <a:solidFill>
                  <a:srgbClr val="0000FF"/>
                </a:solidFill>
                <a:latin typeface="Roboto"/>
                <a:ea typeface="Roboto"/>
                <a:cs typeface="Roboto"/>
                <a:sym typeface="Roboto"/>
              </a:rPr>
              <a:t>convergence metric</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4 - </a:t>
            </a:r>
            <a:r>
              <a:rPr lang="en" sz="1500">
                <a:solidFill>
                  <a:srgbClr val="0000FF"/>
                </a:solidFill>
                <a:latin typeface="Roboto"/>
                <a:ea typeface="Roboto"/>
                <a:cs typeface="Roboto"/>
                <a:sym typeface="Roboto"/>
              </a:rPr>
              <a:t>spacing</a:t>
            </a:r>
            <a:endParaRPr b="1" sz="1500">
              <a:latin typeface="Roboto"/>
              <a:ea typeface="Roboto"/>
              <a:cs typeface="Roboto"/>
              <a:sym typeface="Roboto"/>
            </a:endParaRPr>
          </a:p>
          <a:p>
            <a:pPr indent="-323850" lvl="0" marL="1371600" rtl="0" algn="l">
              <a:spcBef>
                <a:spcPts val="0"/>
              </a:spcBef>
              <a:spcAft>
                <a:spcPts val="0"/>
              </a:spcAft>
              <a:buSzPts val="1500"/>
              <a:buFont typeface="Roboto"/>
              <a:buChar char="★"/>
            </a:pPr>
            <a:r>
              <a:rPr b="1" lang="en" sz="1500">
                <a:latin typeface="Roboto"/>
                <a:ea typeface="Roboto"/>
                <a:cs typeface="Roboto"/>
                <a:sym typeface="Roboto"/>
              </a:rPr>
              <a:t>PI 5 - </a:t>
            </a:r>
            <a:r>
              <a:rPr lang="en" sz="1500">
                <a:solidFill>
                  <a:srgbClr val="0000FF"/>
                </a:solidFill>
                <a:latin typeface="Roboto"/>
                <a:ea typeface="Roboto"/>
                <a:cs typeface="Roboto"/>
                <a:sym typeface="Roboto"/>
              </a:rPr>
              <a:t>maximum spread</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OVERALL CONCLUSION OF PARAMETERS FINE TUNING</a:t>
            </a:r>
            <a:endParaRPr b="1" sz="2400"/>
          </a:p>
        </p:txBody>
      </p:sp>
      <p:graphicFrame>
        <p:nvGraphicFramePr>
          <p:cNvPr id="690" name="Google Shape;690;p92"/>
          <p:cNvGraphicFramePr/>
          <p:nvPr/>
        </p:nvGraphicFramePr>
        <p:xfrm>
          <a:off x="98225" y="1559950"/>
          <a:ext cx="3000000" cy="3000000"/>
        </p:xfrm>
        <a:graphic>
          <a:graphicData uri="http://schemas.openxmlformats.org/drawingml/2006/table">
            <a:tbl>
              <a:tblPr>
                <a:noFill/>
                <a:tableStyleId>{254CB437-BE60-466D-ACB0-47991AE2B785}</a:tableStyleId>
              </a:tblPr>
              <a:tblGrid>
                <a:gridCol w="2113450"/>
                <a:gridCol w="1678300"/>
                <a:gridCol w="1678300"/>
                <a:gridCol w="1678300"/>
                <a:gridCol w="1678300"/>
              </a:tblGrid>
              <a:tr h="276225">
                <a:tc>
                  <a:txBody>
                    <a:bodyPr/>
                    <a:lstStyle/>
                    <a:p>
                      <a:pPr indent="0" lvl="0" marL="0" rtl="0" algn="l">
                        <a:lnSpc>
                          <a:spcPct val="115000"/>
                        </a:lnSpc>
                        <a:spcBef>
                          <a:spcPts val="1800"/>
                        </a:spcBef>
                        <a:spcAft>
                          <a:spcPts val="0"/>
                        </a:spcAft>
                        <a:buNone/>
                      </a:pPr>
                      <a:r>
                        <a:rPr b="1" lang="en"/>
                        <a:t>ALGORITHM</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PSO</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TLBO</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MBO</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AOA</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r>
              <a:tr h="285750">
                <a:tc>
                  <a:txBody>
                    <a:bodyPr/>
                    <a:lstStyle/>
                    <a:p>
                      <a:pPr indent="0" lvl="0" marL="0" rtl="0" algn="l">
                        <a:lnSpc>
                          <a:spcPct val="115000"/>
                        </a:lnSpc>
                        <a:spcBef>
                          <a:spcPts val="1800"/>
                        </a:spcBef>
                        <a:spcAft>
                          <a:spcPts val="0"/>
                        </a:spcAft>
                        <a:buNone/>
                      </a:pPr>
                      <a:r>
                        <a:rPr b="1" lang="en"/>
                        <a:t>SMALL</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0"/>
                        </a:spcBef>
                        <a:spcAft>
                          <a:spcPts val="0"/>
                        </a:spcAft>
                        <a:buNone/>
                      </a:pPr>
                      <a:r>
                        <a:rPr lang="en" sz="1300"/>
                        <a:t>c1</a:t>
                      </a:r>
                      <a:r>
                        <a:rPr lang="en" sz="1300"/>
                        <a:t> = [0 - 0.5] </a:t>
                      </a:r>
                      <a:endParaRPr sz="1300"/>
                    </a:p>
                    <a:p>
                      <a:pPr indent="0" lvl="0" marL="0" rtl="0" algn="ctr">
                        <a:lnSpc>
                          <a:spcPct val="115000"/>
                        </a:lnSpc>
                        <a:spcBef>
                          <a:spcPts val="0"/>
                        </a:spcBef>
                        <a:spcAft>
                          <a:spcPts val="0"/>
                        </a:spcAft>
                        <a:buNone/>
                      </a:pPr>
                      <a:r>
                        <a:rPr lang="en" sz="1300"/>
                        <a:t>c2 + c3 &lt;= 1.5  </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0"/>
                        </a:spcBef>
                        <a:spcAft>
                          <a:spcPts val="0"/>
                        </a:spcAft>
                        <a:buNone/>
                      </a:pPr>
                      <a:r>
                        <a:rPr lang="en" sz="1300"/>
                        <a:t>Tf</a:t>
                      </a:r>
                      <a:r>
                        <a:rPr lang="en" sz="1300"/>
                        <a:t> = [0 - 0.5] </a:t>
                      </a:r>
                      <a:endParaRPr sz="1300"/>
                    </a:p>
                    <a:p>
                      <a:pPr indent="0" lvl="0" marL="0" rtl="0" algn="ctr">
                        <a:lnSpc>
                          <a:spcPct val="115000"/>
                        </a:lnSpc>
                        <a:spcBef>
                          <a:spcPts val="0"/>
                        </a:spcBef>
                        <a:spcAft>
                          <a:spcPts val="0"/>
                        </a:spcAft>
                        <a:buNone/>
                      </a:pPr>
                      <a:r>
                        <a:rPr lang="en" sz="1300"/>
                        <a:t>r + Tp &lt;= 1.5 </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0"/>
                        </a:spcBef>
                        <a:spcAft>
                          <a:spcPts val="0"/>
                        </a:spcAft>
                        <a:buNone/>
                      </a:pPr>
                      <a:r>
                        <a:rPr lang="en" sz="1300"/>
                        <a:t>K = 5</a:t>
                      </a:r>
                      <a:endParaRPr sz="1300"/>
                    </a:p>
                    <a:p>
                      <a:pPr indent="0" lvl="0" marL="0" rtl="0" algn="ctr">
                        <a:lnSpc>
                          <a:spcPct val="115000"/>
                        </a:lnSpc>
                        <a:spcBef>
                          <a:spcPts val="0"/>
                        </a:spcBef>
                        <a:spcAft>
                          <a:spcPts val="0"/>
                        </a:spcAft>
                        <a:buNone/>
                      </a:pPr>
                      <a:r>
                        <a:rPr lang="en" sz="1300"/>
                        <a:t>X = 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r h="266700">
                <a:tc>
                  <a:txBody>
                    <a:bodyPr/>
                    <a:lstStyle/>
                    <a:p>
                      <a:pPr indent="0" lvl="0" marL="0" rtl="0" algn="l">
                        <a:lnSpc>
                          <a:spcPct val="115000"/>
                        </a:lnSpc>
                        <a:spcBef>
                          <a:spcPts val="1800"/>
                        </a:spcBef>
                        <a:spcAft>
                          <a:spcPts val="0"/>
                        </a:spcAft>
                        <a:buNone/>
                      </a:pPr>
                      <a:r>
                        <a:rPr b="1" lang="en"/>
                        <a:t>MEDIUM</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0"/>
                        </a:spcBef>
                        <a:spcAft>
                          <a:spcPts val="0"/>
                        </a:spcAft>
                        <a:buNone/>
                      </a:pPr>
                      <a:r>
                        <a:rPr lang="en" sz="1300"/>
                        <a:t>c3 = [0.5 - 1] </a:t>
                      </a:r>
                      <a:endParaRPr sz="1300"/>
                    </a:p>
                    <a:p>
                      <a:pPr indent="0" lvl="0" marL="0" rtl="0" algn="ctr">
                        <a:lnSpc>
                          <a:spcPct val="115000"/>
                        </a:lnSpc>
                        <a:spcBef>
                          <a:spcPts val="0"/>
                        </a:spcBef>
                        <a:spcAft>
                          <a:spcPts val="0"/>
                        </a:spcAft>
                        <a:buNone/>
                      </a:pPr>
                      <a:r>
                        <a:rPr lang="en" sz="1300"/>
                        <a:t>c1 + c2 &lt;= 1.5 </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0"/>
                        </a:spcBef>
                        <a:spcAft>
                          <a:spcPts val="0"/>
                        </a:spcAft>
                        <a:buNone/>
                      </a:pPr>
                      <a:r>
                        <a:rPr lang="en" sz="1300"/>
                        <a:t>Tp</a:t>
                      </a:r>
                      <a:r>
                        <a:rPr lang="en" sz="1300"/>
                        <a:t> = [0.5 - 1] </a:t>
                      </a:r>
                      <a:endParaRPr sz="1300"/>
                    </a:p>
                    <a:p>
                      <a:pPr indent="0" lvl="0" marL="0" rtl="0" algn="ctr">
                        <a:lnSpc>
                          <a:spcPct val="115000"/>
                        </a:lnSpc>
                        <a:spcBef>
                          <a:spcPts val="0"/>
                        </a:spcBef>
                        <a:spcAft>
                          <a:spcPts val="0"/>
                        </a:spcAft>
                        <a:buNone/>
                      </a:pPr>
                      <a:r>
                        <a:rPr lang="en" sz="1300"/>
                        <a:t>r + Tf &lt;= 1.5 </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0"/>
                        </a:spcBef>
                        <a:spcAft>
                          <a:spcPts val="0"/>
                        </a:spcAft>
                        <a:buNone/>
                      </a:pPr>
                      <a:r>
                        <a:rPr lang="en" sz="1300"/>
                        <a:t>K = 3</a:t>
                      </a:r>
                      <a:endParaRPr sz="1300"/>
                    </a:p>
                    <a:p>
                      <a:pPr indent="0" lvl="0" marL="0" rtl="0" algn="ctr">
                        <a:lnSpc>
                          <a:spcPct val="115000"/>
                        </a:lnSpc>
                        <a:spcBef>
                          <a:spcPts val="0"/>
                        </a:spcBef>
                        <a:spcAft>
                          <a:spcPts val="0"/>
                        </a:spcAft>
                        <a:buNone/>
                      </a:pPr>
                      <a:r>
                        <a:rPr lang="en" sz="1300"/>
                        <a:t>X = 1</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r>
              <a:tr h="266700">
                <a:tc>
                  <a:txBody>
                    <a:bodyPr/>
                    <a:lstStyle/>
                    <a:p>
                      <a:pPr indent="0" lvl="0" marL="0" rtl="0" algn="l">
                        <a:lnSpc>
                          <a:spcPct val="115000"/>
                        </a:lnSpc>
                        <a:spcBef>
                          <a:spcPts val="1800"/>
                        </a:spcBef>
                        <a:spcAft>
                          <a:spcPts val="0"/>
                        </a:spcAft>
                        <a:buNone/>
                      </a:pPr>
                      <a:r>
                        <a:rPr b="1" lang="en"/>
                        <a:t>LARGE</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0"/>
                        </a:spcBef>
                        <a:spcAft>
                          <a:spcPts val="0"/>
                        </a:spcAft>
                        <a:buNone/>
                      </a:pPr>
                      <a:r>
                        <a:rPr lang="en" sz="1300"/>
                        <a:t>c2 = [0.5 - 1] </a:t>
                      </a:r>
                      <a:endParaRPr sz="1300"/>
                    </a:p>
                    <a:p>
                      <a:pPr indent="0" lvl="0" marL="0" rtl="0" algn="ctr">
                        <a:lnSpc>
                          <a:spcPct val="115000"/>
                        </a:lnSpc>
                        <a:spcBef>
                          <a:spcPts val="0"/>
                        </a:spcBef>
                        <a:spcAft>
                          <a:spcPts val="0"/>
                        </a:spcAft>
                        <a:buNone/>
                      </a:pPr>
                      <a:r>
                        <a:rPr lang="en" sz="1300"/>
                        <a:t>c1 + c3 &lt;= 1.5 </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0"/>
                        </a:spcBef>
                        <a:spcAft>
                          <a:spcPts val="0"/>
                        </a:spcAft>
                        <a:buNone/>
                      </a:pPr>
                      <a:r>
                        <a:rPr lang="en" sz="1300"/>
                        <a:t>T</a:t>
                      </a:r>
                      <a:r>
                        <a:rPr lang="en" sz="1300"/>
                        <a:t>f = [0 - 0.5] </a:t>
                      </a:r>
                      <a:endParaRPr sz="1300"/>
                    </a:p>
                    <a:p>
                      <a:pPr indent="0" lvl="0" marL="0" rtl="0" algn="ctr">
                        <a:lnSpc>
                          <a:spcPct val="115000"/>
                        </a:lnSpc>
                        <a:spcBef>
                          <a:spcPts val="0"/>
                        </a:spcBef>
                        <a:spcAft>
                          <a:spcPts val="0"/>
                        </a:spcAft>
                        <a:buNone/>
                      </a:pPr>
                      <a:r>
                        <a:rPr lang="en" sz="1300"/>
                        <a:t>r + Tp &lt;= 1.5 </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0"/>
                        </a:spcBef>
                        <a:spcAft>
                          <a:spcPts val="0"/>
                        </a:spcAft>
                        <a:buNone/>
                      </a:pPr>
                      <a:r>
                        <a:rPr lang="en" sz="1300"/>
                        <a:t>K = 5</a:t>
                      </a:r>
                      <a:endParaRPr sz="1300"/>
                    </a:p>
                    <a:p>
                      <a:pPr indent="0" lvl="0" marL="0" rtl="0" algn="ctr">
                        <a:lnSpc>
                          <a:spcPct val="115000"/>
                        </a:lnSpc>
                        <a:spcBef>
                          <a:spcPts val="0"/>
                        </a:spcBef>
                        <a:spcAft>
                          <a:spcPts val="0"/>
                        </a:spcAft>
                        <a:buNone/>
                      </a:pPr>
                      <a:r>
                        <a:rPr lang="en" sz="1300"/>
                        <a:t>X = 2</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COMPARISON OF ALL ALGORITHMS</a:t>
            </a:r>
            <a:endParaRPr b="1" sz="2400"/>
          </a:p>
        </p:txBody>
      </p:sp>
      <p:sp>
        <p:nvSpPr>
          <p:cNvPr id="696" name="Google Shape;696;p93"/>
          <p:cNvSpPr txBox="1"/>
          <p:nvPr/>
        </p:nvSpPr>
        <p:spPr>
          <a:xfrm>
            <a:off x="469200" y="741225"/>
            <a:ext cx="8205600" cy="40914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After </a:t>
            </a:r>
            <a:r>
              <a:rPr lang="en" sz="1300">
                <a:latin typeface="Times New Roman"/>
                <a:ea typeface="Times New Roman"/>
                <a:cs typeface="Times New Roman"/>
                <a:sym typeface="Times New Roman"/>
              </a:rPr>
              <a:t>adding</a:t>
            </a:r>
            <a:r>
              <a:rPr lang="en" sz="1300">
                <a:latin typeface="Times New Roman"/>
                <a:ea typeface="Times New Roman"/>
                <a:cs typeface="Times New Roman"/>
                <a:sym typeface="Times New Roman"/>
              </a:rPr>
              <a:t> the scout phase for the four algorithms developed, we now have to compare all the 8 algorithms.</a:t>
            </a:r>
            <a:endParaRPr sz="1300">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To make the comparison easier, we segregated the data as small, medium and large as mentioned in earlier slides.</a:t>
            </a:r>
            <a:endParaRPr sz="1300">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A total of 32 datasets is generated and used to compare these algorithms using the 5 performance indicators.</a:t>
            </a:r>
            <a:endParaRPr sz="1300">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The description of each data set is explained in upcoming slides.</a:t>
            </a:r>
            <a:endParaRPr sz="1300">
              <a:latin typeface="Times New Roman"/>
              <a:ea typeface="Times New Roman"/>
              <a:cs typeface="Times New Roman"/>
              <a:sym typeface="Times New Roman"/>
            </a:endParaRPr>
          </a:p>
          <a:p>
            <a:pPr indent="0" lvl="0" marL="0" marR="0" rtl="0" algn="just">
              <a:lnSpc>
                <a:spcPct val="100000"/>
              </a:lnSpc>
              <a:spcBef>
                <a:spcPts val="1000"/>
              </a:spcBef>
              <a:spcAft>
                <a:spcPts val="0"/>
              </a:spcAft>
              <a:buNone/>
            </a:pPr>
            <a:r>
              <a:rPr lang="en" sz="1300">
                <a:latin typeface="Times New Roman"/>
                <a:ea typeface="Times New Roman"/>
                <a:cs typeface="Times New Roman"/>
                <a:sym typeface="Times New Roman"/>
              </a:rPr>
              <a:t>The base four algorithms, </a:t>
            </a:r>
            <a:endParaRPr sz="1300">
              <a:latin typeface="Times New Roman"/>
              <a:ea typeface="Times New Roman"/>
              <a:cs typeface="Times New Roman"/>
              <a:sym typeface="Times New Roman"/>
            </a:endParaRPr>
          </a:p>
          <a:p>
            <a:pPr indent="-311150" lvl="0" marL="457200" marR="0" rtl="0" algn="just">
              <a:lnSpc>
                <a:spcPct val="100000"/>
              </a:lnSpc>
              <a:spcBef>
                <a:spcPts val="100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PSO </a:t>
            </a:r>
            <a:r>
              <a:rPr lang="en" sz="1300">
                <a:latin typeface="Times New Roman"/>
                <a:ea typeface="Times New Roman"/>
                <a:cs typeface="Times New Roman"/>
                <a:sym typeface="Times New Roman"/>
              </a:rPr>
              <a:t>(particle swarm optimisation) - </a:t>
            </a:r>
            <a:r>
              <a:rPr b="1" lang="en" sz="1300">
                <a:solidFill>
                  <a:srgbClr val="FF0000"/>
                </a:solidFill>
                <a:latin typeface="Times New Roman"/>
                <a:ea typeface="Times New Roman"/>
                <a:cs typeface="Times New Roman"/>
                <a:sym typeface="Times New Roman"/>
              </a:rPr>
              <a:t>ALGO 1</a:t>
            </a:r>
            <a:r>
              <a:rPr lang="en" sz="1300">
                <a:latin typeface="Times New Roman"/>
                <a:ea typeface="Times New Roman"/>
                <a:cs typeface="Times New Roman"/>
                <a:sym typeface="Times New Roman"/>
              </a:rPr>
              <a:t> </a:t>
            </a:r>
            <a:endParaRPr b="1" sz="1300">
              <a:solidFill>
                <a:srgbClr val="0000FF"/>
              </a:solidFill>
              <a:latin typeface="Times New Roman"/>
              <a:ea typeface="Times New Roman"/>
              <a:cs typeface="Times New Roman"/>
              <a:sym typeface="Times New Roman"/>
            </a:endParaRPr>
          </a:p>
          <a:p>
            <a:pPr indent="-311150" lvl="0" marL="457200" marR="0" rtl="0" algn="just">
              <a:lnSpc>
                <a:spcPct val="100000"/>
              </a:lnSpc>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TLBO </a:t>
            </a:r>
            <a:r>
              <a:rPr lang="en" sz="1300">
                <a:latin typeface="Times New Roman"/>
                <a:ea typeface="Times New Roman"/>
                <a:cs typeface="Times New Roman"/>
                <a:sym typeface="Times New Roman"/>
              </a:rPr>
              <a:t>(teaching learning based optimisation) - </a:t>
            </a:r>
            <a:r>
              <a:rPr b="1" lang="en" sz="1300">
                <a:solidFill>
                  <a:srgbClr val="FF0000"/>
                </a:solidFill>
                <a:latin typeface="Times New Roman"/>
                <a:ea typeface="Times New Roman"/>
                <a:cs typeface="Times New Roman"/>
                <a:sym typeface="Times New Roman"/>
              </a:rPr>
              <a:t>ALGO 2</a:t>
            </a:r>
            <a:endParaRPr b="1" sz="1300">
              <a:solidFill>
                <a:srgbClr val="FF0000"/>
              </a:solidFill>
              <a:latin typeface="Times New Roman"/>
              <a:ea typeface="Times New Roman"/>
              <a:cs typeface="Times New Roman"/>
              <a:sym typeface="Times New Roman"/>
            </a:endParaRPr>
          </a:p>
          <a:p>
            <a:pPr indent="-311150" lvl="0" marL="457200" marR="0" rtl="0" algn="just">
              <a:lnSpc>
                <a:spcPct val="100000"/>
              </a:lnSpc>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MBO </a:t>
            </a:r>
            <a:r>
              <a:rPr lang="en" sz="1300">
                <a:latin typeface="Times New Roman"/>
                <a:ea typeface="Times New Roman"/>
                <a:cs typeface="Times New Roman"/>
                <a:sym typeface="Times New Roman"/>
              </a:rPr>
              <a:t>(migrating bird optimisation) - </a:t>
            </a:r>
            <a:r>
              <a:rPr b="1" lang="en" sz="1300">
                <a:solidFill>
                  <a:srgbClr val="FF0000"/>
                </a:solidFill>
                <a:latin typeface="Times New Roman"/>
                <a:ea typeface="Times New Roman"/>
                <a:cs typeface="Times New Roman"/>
                <a:sym typeface="Times New Roman"/>
              </a:rPr>
              <a:t>ALGO 3</a:t>
            </a:r>
            <a:endParaRPr b="1" sz="1300">
              <a:solidFill>
                <a:srgbClr val="FF0000"/>
              </a:solidFill>
              <a:latin typeface="Times New Roman"/>
              <a:ea typeface="Times New Roman"/>
              <a:cs typeface="Times New Roman"/>
              <a:sym typeface="Times New Roman"/>
            </a:endParaRPr>
          </a:p>
          <a:p>
            <a:pPr indent="-311150" lvl="0" marL="457200" marR="0" rtl="0" algn="just">
              <a:lnSpc>
                <a:spcPct val="100000"/>
              </a:lnSpc>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AOA </a:t>
            </a:r>
            <a:r>
              <a:rPr lang="en" sz="1300">
                <a:latin typeface="Times New Roman"/>
                <a:ea typeface="Times New Roman"/>
                <a:cs typeface="Times New Roman"/>
                <a:sym typeface="Times New Roman"/>
              </a:rPr>
              <a:t>(archimedes optimisation algorithm) - </a:t>
            </a:r>
            <a:r>
              <a:rPr b="1" lang="en" sz="1300">
                <a:solidFill>
                  <a:srgbClr val="FF0000"/>
                </a:solidFill>
                <a:latin typeface="Times New Roman"/>
                <a:ea typeface="Times New Roman"/>
                <a:cs typeface="Times New Roman"/>
                <a:sym typeface="Times New Roman"/>
              </a:rPr>
              <a:t>ALGO 4</a:t>
            </a:r>
            <a:endParaRPr b="1" sz="1300">
              <a:solidFill>
                <a:srgbClr val="FF0000"/>
              </a:solidFill>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lang="en" sz="1300">
                <a:latin typeface="Times New Roman"/>
                <a:ea typeface="Times New Roman"/>
                <a:cs typeface="Times New Roman"/>
                <a:sym typeface="Times New Roman"/>
              </a:rPr>
              <a:t>And the variants,</a:t>
            </a:r>
            <a:endParaRPr sz="1300">
              <a:latin typeface="Times New Roman"/>
              <a:ea typeface="Times New Roman"/>
              <a:cs typeface="Times New Roman"/>
              <a:sym typeface="Times New Roman"/>
            </a:endParaRPr>
          </a:p>
          <a:p>
            <a:pPr indent="-311150" lvl="0" marL="457200" rtl="0" algn="just">
              <a:spcBef>
                <a:spcPts val="100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PSO + ABC </a:t>
            </a:r>
            <a:r>
              <a:rPr lang="en" sz="1300">
                <a:latin typeface="Times New Roman"/>
                <a:ea typeface="Times New Roman"/>
                <a:cs typeface="Times New Roman"/>
                <a:sym typeface="Times New Roman"/>
              </a:rPr>
              <a:t>(particle swarm optimisation with scout phase) - </a:t>
            </a:r>
            <a:r>
              <a:rPr b="1" lang="en" sz="1300">
                <a:solidFill>
                  <a:srgbClr val="FF0000"/>
                </a:solidFill>
                <a:latin typeface="Times New Roman"/>
                <a:ea typeface="Times New Roman"/>
                <a:cs typeface="Times New Roman"/>
                <a:sym typeface="Times New Roman"/>
              </a:rPr>
              <a:t>ALGO 5</a:t>
            </a:r>
            <a:endParaRPr b="1" sz="1300">
              <a:solidFill>
                <a:srgbClr val="FF0000"/>
              </a:solidFill>
              <a:latin typeface="Times New Roman"/>
              <a:ea typeface="Times New Roman"/>
              <a:cs typeface="Times New Roman"/>
              <a:sym typeface="Times New Roman"/>
            </a:endParaRPr>
          </a:p>
          <a:p>
            <a:pPr indent="-311150" lvl="0" marL="457200" rtl="0" algn="just">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TLBO + ABC </a:t>
            </a:r>
            <a:r>
              <a:rPr lang="en" sz="1300">
                <a:latin typeface="Times New Roman"/>
                <a:ea typeface="Times New Roman"/>
                <a:cs typeface="Times New Roman"/>
                <a:sym typeface="Times New Roman"/>
              </a:rPr>
              <a:t>(teaching learning based optimisation with scout phase) - </a:t>
            </a:r>
            <a:r>
              <a:rPr b="1" lang="en" sz="1300">
                <a:solidFill>
                  <a:srgbClr val="FF0000"/>
                </a:solidFill>
                <a:latin typeface="Times New Roman"/>
                <a:ea typeface="Times New Roman"/>
                <a:cs typeface="Times New Roman"/>
                <a:sym typeface="Times New Roman"/>
              </a:rPr>
              <a:t>ALGO 6</a:t>
            </a:r>
            <a:endParaRPr b="1" sz="1300">
              <a:solidFill>
                <a:srgbClr val="FF0000"/>
              </a:solidFill>
              <a:latin typeface="Times New Roman"/>
              <a:ea typeface="Times New Roman"/>
              <a:cs typeface="Times New Roman"/>
              <a:sym typeface="Times New Roman"/>
            </a:endParaRPr>
          </a:p>
          <a:p>
            <a:pPr indent="-311150" lvl="0" marL="457200" rtl="0" algn="just">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MBO + ABC </a:t>
            </a:r>
            <a:r>
              <a:rPr lang="en" sz="1300">
                <a:latin typeface="Times New Roman"/>
                <a:ea typeface="Times New Roman"/>
                <a:cs typeface="Times New Roman"/>
                <a:sym typeface="Times New Roman"/>
              </a:rPr>
              <a:t>(migrating bird optimisation with scout phase) - </a:t>
            </a:r>
            <a:r>
              <a:rPr b="1" lang="en" sz="1300">
                <a:solidFill>
                  <a:srgbClr val="FF0000"/>
                </a:solidFill>
                <a:latin typeface="Times New Roman"/>
                <a:ea typeface="Times New Roman"/>
                <a:cs typeface="Times New Roman"/>
                <a:sym typeface="Times New Roman"/>
              </a:rPr>
              <a:t>ALGO 7</a:t>
            </a:r>
            <a:endParaRPr b="1" sz="1300">
              <a:solidFill>
                <a:srgbClr val="FF0000"/>
              </a:solidFill>
              <a:latin typeface="Times New Roman"/>
              <a:ea typeface="Times New Roman"/>
              <a:cs typeface="Times New Roman"/>
              <a:sym typeface="Times New Roman"/>
            </a:endParaRPr>
          </a:p>
          <a:p>
            <a:pPr indent="-311150" lvl="0" marL="457200" rtl="0" algn="just">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AOA + ABC </a:t>
            </a:r>
            <a:r>
              <a:rPr lang="en" sz="1300">
                <a:latin typeface="Times New Roman"/>
                <a:ea typeface="Times New Roman"/>
                <a:cs typeface="Times New Roman"/>
                <a:sym typeface="Times New Roman"/>
              </a:rPr>
              <a:t>(archimedes optimisation algorithm with scout phase) - </a:t>
            </a:r>
            <a:r>
              <a:rPr b="1" lang="en" sz="1300">
                <a:solidFill>
                  <a:srgbClr val="FF0000"/>
                </a:solidFill>
                <a:latin typeface="Times New Roman"/>
                <a:ea typeface="Times New Roman"/>
                <a:cs typeface="Times New Roman"/>
                <a:sym typeface="Times New Roman"/>
              </a:rPr>
              <a:t>ALGO 8</a:t>
            </a:r>
            <a:endParaRPr b="1" sz="1300">
              <a:solidFill>
                <a:srgbClr val="FF0000"/>
              </a:solidFill>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marR="0" rtl="0" algn="just">
              <a:lnSpc>
                <a:spcPct val="100000"/>
              </a:lnSpc>
              <a:spcBef>
                <a:spcPts val="0"/>
              </a:spcBef>
              <a:spcAft>
                <a:spcPts val="1000"/>
              </a:spcAft>
              <a:buNone/>
            </a:pPr>
            <a:r>
              <a:rPr lang="en" sz="1300">
                <a:latin typeface="Times New Roman"/>
                <a:ea typeface="Times New Roman"/>
                <a:cs typeface="Times New Roman"/>
                <a:sym typeface="Times New Roman"/>
              </a:rPr>
              <a:t>Are plotted in </a:t>
            </a:r>
            <a:r>
              <a:rPr lang="en" sz="1300">
                <a:latin typeface="Times New Roman"/>
                <a:ea typeface="Times New Roman"/>
                <a:cs typeface="Times New Roman"/>
                <a:sym typeface="Times New Roman"/>
              </a:rPr>
              <a:t>separate</a:t>
            </a:r>
            <a:r>
              <a:rPr lang="en" sz="1300">
                <a:latin typeface="Times New Roman"/>
                <a:ea typeface="Times New Roman"/>
                <a:cs typeface="Times New Roman"/>
                <a:sym typeface="Times New Roman"/>
              </a:rPr>
              <a:t> graphs to make it easier for the user to visualise </a:t>
            </a:r>
            <a:r>
              <a:rPr lang="en" sz="1300">
                <a:latin typeface="Times New Roman"/>
                <a:ea typeface="Times New Roman"/>
                <a:cs typeface="Times New Roman"/>
                <a:sym typeface="Times New Roman"/>
              </a:rPr>
              <a:t>the graphs. The results obtained are as follows:</a:t>
            </a:r>
            <a:endParaRPr sz="13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WHY NON-DOMINATED SORTING FOR MO HANDLING?  </a:t>
            </a:r>
            <a:endParaRPr b="1" sz="2400"/>
          </a:p>
        </p:txBody>
      </p:sp>
      <p:sp>
        <p:nvSpPr>
          <p:cNvPr id="173" name="Google Shape;173;p31"/>
          <p:cNvSpPr txBox="1"/>
          <p:nvPr/>
        </p:nvSpPr>
        <p:spPr>
          <a:xfrm>
            <a:off x="0" y="706300"/>
            <a:ext cx="9144000" cy="31989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15000"/>
              </a:lnSpc>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MOST COMMONLY USED METHODS TO HANDLE MULTI OBJECTIVE OPTIMISATION :-</a:t>
            </a:r>
            <a:endParaRPr b="1" sz="1300">
              <a:solidFill>
                <a:srgbClr val="0000FF"/>
              </a:solidFill>
              <a:latin typeface="Times New Roman"/>
              <a:ea typeface="Times New Roman"/>
              <a:cs typeface="Times New Roman"/>
              <a:sym typeface="Times New Roman"/>
            </a:endParaRPr>
          </a:p>
          <a:p>
            <a:pPr indent="-311150" lvl="0" marL="914400" marR="0" rtl="0" algn="just">
              <a:lnSpc>
                <a:spcPct val="115000"/>
              </a:lnSpc>
              <a:spcBef>
                <a:spcPts val="1000"/>
              </a:spcBef>
              <a:spcAft>
                <a:spcPts val="0"/>
              </a:spcAft>
              <a:buSzPts val="1300"/>
              <a:buFont typeface="Times New Roman"/>
              <a:buChar char="➔"/>
            </a:pPr>
            <a:r>
              <a:rPr b="1" lang="en" sz="1300">
                <a:latin typeface="Times New Roman"/>
                <a:ea typeface="Times New Roman"/>
                <a:cs typeface="Times New Roman"/>
                <a:sym typeface="Times New Roman"/>
              </a:rPr>
              <a:t>WEIGHTED SUM METHOD - </a:t>
            </a:r>
            <a:r>
              <a:rPr lang="en" sz="1300">
                <a:latin typeface="Times New Roman"/>
                <a:ea typeface="Times New Roman"/>
                <a:cs typeface="Times New Roman"/>
                <a:sym typeface="Times New Roman"/>
              </a:rPr>
              <a:t>Construct a weighted sum of objectives and optimize. </a:t>
            </a:r>
            <a:r>
              <a:rPr lang="en" sz="1300">
                <a:solidFill>
                  <a:srgbClr val="FF0000"/>
                </a:solidFill>
                <a:latin typeface="Times New Roman"/>
                <a:ea typeface="Times New Roman"/>
                <a:cs typeface="Times New Roman"/>
                <a:sym typeface="Times New Roman"/>
              </a:rPr>
              <a:t>The difficulty with this method is that, the user must be well knowledged with the weights for each objectives as it influences the solution obtained.</a:t>
            </a:r>
            <a:endParaRPr sz="1300">
              <a:solidFill>
                <a:srgbClr val="FF0000"/>
              </a:solidFill>
              <a:latin typeface="Times New Roman"/>
              <a:ea typeface="Times New Roman"/>
              <a:cs typeface="Times New Roman"/>
              <a:sym typeface="Times New Roman"/>
            </a:endParaRPr>
          </a:p>
          <a:p>
            <a:pPr indent="-311150" lvl="0" marL="914400" marR="0" rtl="0" algn="just">
              <a:lnSpc>
                <a:spcPct val="115000"/>
              </a:lnSpc>
              <a:spcBef>
                <a:spcPts val="1000"/>
              </a:spcBef>
              <a:spcAft>
                <a:spcPts val="0"/>
              </a:spcAft>
              <a:buSzPts val="1300"/>
              <a:buFont typeface="Times New Roman"/>
              <a:buChar char="➔"/>
            </a:pPr>
            <a:r>
              <a:rPr b="1" lang="en" sz="1300">
                <a:latin typeface="Times New Roman"/>
                <a:ea typeface="Times New Roman"/>
                <a:cs typeface="Times New Roman"/>
                <a:sym typeface="Times New Roman"/>
              </a:rPr>
              <a:t>CONSTRAINT METHOD -</a:t>
            </a:r>
            <a:r>
              <a:rPr lang="en" sz="1300">
                <a:latin typeface="Times New Roman"/>
                <a:ea typeface="Times New Roman"/>
                <a:cs typeface="Times New Roman"/>
                <a:sym typeface="Times New Roman"/>
              </a:rPr>
              <a:t> Minimize a primary objective while expressing all the other objectives in the form of inequality constraints. </a:t>
            </a:r>
            <a:r>
              <a:rPr lang="en" sz="1300">
                <a:solidFill>
                  <a:srgbClr val="FF0000"/>
                </a:solidFill>
                <a:latin typeface="Times New Roman"/>
                <a:ea typeface="Times New Roman"/>
                <a:cs typeface="Times New Roman"/>
                <a:sym typeface="Times New Roman"/>
              </a:rPr>
              <a:t>The difficulty with this method is that if the objectives are complex, expressing them into constraints is not effective in generating pareto optimal solutions.</a:t>
            </a:r>
            <a:endParaRPr sz="1300">
              <a:solidFill>
                <a:srgbClr val="FF0000"/>
              </a:solidFill>
              <a:latin typeface="Times New Roman"/>
              <a:ea typeface="Times New Roman"/>
              <a:cs typeface="Times New Roman"/>
              <a:sym typeface="Times New Roman"/>
            </a:endParaRPr>
          </a:p>
          <a:p>
            <a:pPr indent="-311150" lvl="0" marL="914400" marR="0" rtl="0" algn="just">
              <a:lnSpc>
                <a:spcPct val="115000"/>
              </a:lnSpc>
              <a:spcBef>
                <a:spcPts val="1000"/>
              </a:spcBef>
              <a:spcAft>
                <a:spcPts val="0"/>
              </a:spcAft>
              <a:buSzPts val="1300"/>
              <a:buFont typeface="Times New Roman"/>
              <a:buChar char="➔"/>
            </a:pPr>
            <a:r>
              <a:rPr b="1" lang="en" sz="1300">
                <a:latin typeface="Times New Roman"/>
                <a:ea typeface="Times New Roman"/>
                <a:cs typeface="Times New Roman"/>
                <a:sym typeface="Times New Roman"/>
              </a:rPr>
              <a:t>NON DOMINATED SORTING WITH EXTERNAL ARCHIVE - </a:t>
            </a:r>
            <a:r>
              <a:rPr lang="en" sz="1300">
                <a:latin typeface="Times New Roman"/>
                <a:ea typeface="Times New Roman"/>
                <a:cs typeface="Times New Roman"/>
                <a:sym typeface="Times New Roman"/>
              </a:rPr>
              <a:t>This method as explained in the previous slide, generates many different solutions and stores them separately in an external archive.</a:t>
            </a:r>
            <a:endParaRPr sz="1300">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b="1" sz="1300">
              <a:solidFill>
                <a:srgbClr val="0000FF"/>
              </a:solidFill>
              <a:latin typeface="Times New Roman"/>
              <a:ea typeface="Times New Roman"/>
              <a:cs typeface="Times New Roman"/>
              <a:sym typeface="Times New Roman"/>
            </a:endParaRPr>
          </a:p>
          <a:p>
            <a:pPr indent="-311150" lvl="0" marL="457200" marR="0" rtl="0" algn="just">
              <a:lnSpc>
                <a:spcPct val="115000"/>
              </a:lnSpc>
              <a:spcBef>
                <a:spcPts val="1000"/>
              </a:spcBef>
              <a:spcAft>
                <a:spcPts val="100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MOST POPULARLY USED MULTI-OBJECTIVE HANDLING METHOD FOR MOST OPTIMISATION PROBLEMS</a:t>
            </a:r>
            <a:r>
              <a:rPr b="1" lang="en" sz="1300">
                <a:solidFill>
                  <a:srgbClr val="0000FF"/>
                </a:solidFill>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p:txBody>
      </p:sp>
      <p:pic>
        <p:nvPicPr>
          <p:cNvPr id="174" name="Google Shape;174;p31"/>
          <p:cNvPicPr preferRelativeResize="0"/>
          <p:nvPr/>
        </p:nvPicPr>
        <p:blipFill rotWithShape="1">
          <a:blip r:embed="rId3">
            <a:alphaModFix/>
          </a:blip>
          <a:srcRect b="46320" l="0" r="0" t="0"/>
          <a:stretch/>
        </p:blipFill>
        <p:spPr>
          <a:xfrm>
            <a:off x="152400" y="4086800"/>
            <a:ext cx="8839201" cy="772200"/>
          </a:xfrm>
          <a:prstGeom prst="rect">
            <a:avLst/>
          </a:prstGeom>
          <a:noFill/>
          <a:ln cap="flat" cmpd="sng" w="9525">
            <a:solidFill>
              <a:srgbClr val="000000"/>
            </a:solidFill>
            <a:prstDash val="solid"/>
            <a:round/>
            <a:headEnd len="sm" w="sm" type="none"/>
            <a:tailEnd len="sm" w="sm" type="none"/>
          </a:ln>
        </p:spPr>
      </p:pic>
      <p:pic>
        <p:nvPicPr>
          <p:cNvPr id="175" name="Google Shape;175;p31"/>
          <p:cNvPicPr preferRelativeResize="0"/>
          <p:nvPr/>
        </p:nvPicPr>
        <p:blipFill>
          <a:blip r:embed="rId4">
            <a:alphaModFix/>
          </a:blip>
          <a:stretch>
            <a:fillRect/>
          </a:stretch>
        </p:blipFill>
        <p:spPr>
          <a:xfrm>
            <a:off x="7591725" y="464200"/>
            <a:ext cx="1552275" cy="681300"/>
          </a:xfrm>
          <a:prstGeom prst="rect">
            <a:avLst/>
          </a:prstGeom>
          <a:noFill/>
          <a:ln cap="flat" cmpd="sng" w="9525">
            <a:solidFill>
              <a:srgbClr val="333333"/>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94"/>
          <p:cNvPicPr preferRelativeResize="0"/>
          <p:nvPr/>
        </p:nvPicPr>
        <p:blipFill>
          <a:blip r:embed="rId3">
            <a:alphaModFix/>
          </a:blip>
          <a:stretch>
            <a:fillRect/>
          </a:stretch>
        </p:blipFill>
        <p:spPr>
          <a:xfrm>
            <a:off x="0" y="0"/>
            <a:ext cx="9144000" cy="2571750"/>
          </a:xfrm>
          <a:prstGeom prst="rect">
            <a:avLst/>
          </a:prstGeom>
          <a:noFill/>
          <a:ln>
            <a:noFill/>
          </a:ln>
        </p:spPr>
      </p:pic>
      <p:pic>
        <p:nvPicPr>
          <p:cNvPr id="702" name="Google Shape;702;p94"/>
          <p:cNvPicPr preferRelativeResize="0"/>
          <p:nvPr/>
        </p:nvPicPr>
        <p:blipFill>
          <a:blip r:embed="rId4">
            <a:alphaModFix/>
          </a:blip>
          <a:stretch>
            <a:fillRect/>
          </a:stretch>
        </p:blipFill>
        <p:spPr>
          <a:xfrm>
            <a:off x="0" y="2571750"/>
            <a:ext cx="9144000" cy="2571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95"/>
          <p:cNvPicPr preferRelativeResize="0"/>
          <p:nvPr/>
        </p:nvPicPr>
        <p:blipFill>
          <a:blip r:embed="rId3">
            <a:alphaModFix/>
          </a:blip>
          <a:stretch>
            <a:fillRect/>
          </a:stretch>
        </p:blipFill>
        <p:spPr>
          <a:xfrm>
            <a:off x="0" y="0"/>
            <a:ext cx="9144003" cy="2571751"/>
          </a:xfrm>
          <a:prstGeom prst="rect">
            <a:avLst/>
          </a:prstGeom>
          <a:noFill/>
          <a:ln>
            <a:noFill/>
          </a:ln>
        </p:spPr>
      </p:pic>
      <p:pic>
        <p:nvPicPr>
          <p:cNvPr id="708" name="Google Shape;708;p95"/>
          <p:cNvPicPr preferRelativeResize="0"/>
          <p:nvPr/>
        </p:nvPicPr>
        <p:blipFill>
          <a:blip r:embed="rId4">
            <a:alphaModFix/>
          </a:blip>
          <a:stretch>
            <a:fillRect/>
          </a:stretch>
        </p:blipFill>
        <p:spPr>
          <a:xfrm>
            <a:off x="0" y="2571750"/>
            <a:ext cx="9144003" cy="25717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96"/>
          <p:cNvPicPr preferRelativeResize="0"/>
          <p:nvPr/>
        </p:nvPicPr>
        <p:blipFill>
          <a:blip r:embed="rId3">
            <a:alphaModFix/>
          </a:blip>
          <a:stretch>
            <a:fillRect/>
          </a:stretch>
        </p:blipFill>
        <p:spPr>
          <a:xfrm>
            <a:off x="0" y="0"/>
            <a:ext cx="9144003" cy="2571750"/>
          </a:xfrm>
          <a:prstGeom prst="rect">
            <a:avLst/>
          </a:prstGeom>
          <a:noFill/>
          <a:ln>
            <a:noFill/>
          </a:ln>
        </p:spPr>
      </p:pic>
      <p:pic>
        <p:nvPicPr>
          <p:cNvPr id="714" name="Google Shape;714;p96"/>
          <p:cNvPicPr preferRelativeResize="0"/>
          <p:nvPr/>
        </p:nvPicPr>
        <p:blipFill>
          <a:blip r:embed="rId4">
            <a:alphaModFix/>
          </a:blip>
          <a:stretch>
            <a:fillRect/>
          </a:stretch>
        </p:blipFill>
        <p:spPr>
          <a:xfrm>
            <a:off x="0" y="2571750"/>
            <a:ext cx="9143997" cy="2571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97"/>
          <p:cNvPicPr preferRelativeResize="0"/>
          <p:nvPr/>
        </p:nvPicPr>
        <p:blipFill>
          <a:blip r:embed="rId3">
            <a:alphaModFix/>
          </a:blip>
          <a:stretch>
            <a:fillRect/>
          </a:stretch>
        </p:blipFill>
        <p:spPr>
          <a:xfrm>
            <a:off x="0" y="0"/>
            <a:ext cx="9144003" cy="2571751"/>
          </a:xfrm>
          <a:prstGeom prst="rect">
            <a:avLst/>
          </a:prstGeom>
          <a:noFill/>
          <a:ln>
            <a:noFill/>
          </a:ln>
        </p:spPr>
      </p:pic>
      <p:pic>
        <p:nvPicPr>
          <p:cNvPr id="720" name="Google Shape;720;p97"/>
          <p:cNvPicPr preferRelativeResize="0"/>
          <p:nvPr/>
        </p:nvPicPr>
        <p:blipFill>
          <a:blip r:embed="rId4">
            <a:alphaModFix/>
          </a:blip>
          <a:stretch>
            <a:fillRect/>
          </a:stretch>
        </p:blipFill>
        <p:spPr>
          <a:xfrm>
            <a:off x="0" y="2571750"/>
            <a:ext cx="9144003" cy="2571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98"/>
          <p:cNvPicPr preferRelativeResize="0"/>
          <p:nvPr/>
        </p:nvPicPr>
        <p:blipFill>
          <a:blip r:embed="rId3">
            <a:alphaModFix/>
          </a:blip>
          <a:stretch>
            <a:fillRect/>
          </a:stretch>
        </p:blipFill>
        <p:spPr>
          <a:xfrm>
            <a:off x="0" y="0"/>
            <a:ext cx="9144003" cy="2571750"/>
          </a:xfrm>
          <a:prstGeom prst="rect">
            <a:avLst/>
          </a:prstGeom>
          <a:noFill/>
          <a:ln>
            <a:noFill/>
          </a:ln>
        </p:spPr>
      </p:pic>
      <p:pic>
        <p:nvPicPr>
          <p:cNvPr id="726" name="Google Shape;726;p98"/>
          <p:cNvPicPr preferRelativeResize="0"/>
          <p:nvPr/>
        </p:nvPicPr>
        <p:blipFill>
          <a:blip r:embed="rId4">
            <a:alphaModFix/>
          </a:blip>
          <a:stretch>
            <a:fillRect/>
          </a:stretch>
        </p:blipFill>
        <p:spPr>
          <a:xfrm>
            <a:off x="0" y="2571751"/>
            <a:ext cx="9144003" cy="25717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graphicFrame>
        <p:nvGraphicFramePr>
          <p:cNvPr id="731" name="Google Shape;731;p99"/>
          <p:cNvGraphicFramePr/>
          <p:nvPr/>
        </p:nvGraphicFramePr>
        <p:xfrm>
          <a:off x="98238" y="977085"/>
          <a:ext cx="3000000" cy="3000000"/>
        </p:xfrm>
        <a:graphic>
          <a:graphicData uri="http://schemas.openxmlformats.org/drawingml/2006/table">
            <a:tbl>
              <a:tblPr>
                <a:noFill/>
                <a:tableStyleId>{254CB437-BE60-466D-ACB0-47991AE2B785}</a:tableStyleId>
              </a:tblPr>
              <a:tblGrid>
                <a:gridCol w="750950"/>
                <a:gridCol w="726325"/>
                <a:gridCol w="1155000"/>
                <a:gridCol w="1147075"/>
                <a:gridCol w="652450"/>
                <a:gridCol w="640150"/>
                <a:gridCol w="652450"/>
                <a:gridCol w="652450"/>
                <a:gridCol w="640150"/>
                <a:gridCol w="1809625"/>
              </a:tblGrid>
              <a:tr h="361475">
                <a:tc rowSpan="2">
                  <a:txBody>
                    <a:bodyPr/>
                    <a:lstStyle/>
                    <a:p>
                      <a:pPr indent="0" lvl="0" marL="0" rtl="0" algn="ctr">
                        <a:spcBef>
                          <a:spcPts val="0"/>
                        </a:spcBef>
                        <a:spcAft>
                          <a:spcPts val="0"/>
                        </a:spcAft>
                        <a:buNone/>
                      </a:pPr>
                      <a:r>
                        <a:rPr b="1" lang="en">
                          <a:solidFill>
                            <a:srgbClr val="0000FF"/>
                          </a:solidFill>
                        </a:rPr>
                        <a:t>DATA SET no.</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solidFill>
                            <a:srgbClr val="0000FF"/>
                          </a:solidFill>
                        </a:rPr>
                        <a:t>No. of</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9525">
                      <a:solidFill>
                        <a:srgbClr val="F4CCCC"/>
                      </a:solidFill>
                      <a:prstDash val="solid"/>
                      <a:round/>
                      <a:headEnd len="sm" w="sm" type="none"/>
                      <a:tailEnd len="sm" w="sm" type="none"/>
                    </a:lnB>
                    <a:solidFill>
                      <a:srgbClr val="F4CCCC"/>
                    </a:solidFill>
                  </a:tcPr>
                </a:tc>
                <a:tc rowSpan="2">
                  <a:txBody>
                    <a:bodyPr/>
                    <a:lstStyle/>
                    <a:p>
                      <a:pPr indent="0" lvl="0" marL="0" rtl="0" algn="ctr">
                        <a:spcBef>
                          <a:spcPts val="0"/>
                        </a:spcBef>
                        <a:spcAft>
                          <a:spcPts val="0"/>
                        </a:spcAft>
                        <a:buNone/>
                      </a:pPr>
                      <a:r>
                        <a:rPr b="1" lang="en">
                          <a:solidFill>
                            <a:srgbClr val="0000FF"/>
                          </a:solidFill>
                        </a:rPr>
                        <a:t>No. of workstations</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rowSpan="2">
                  <a:txBody>
                    <a:bodyPr/>
                    <a:lstStyle/>
                    <a:p>
                      <a:pPr indent="0" lvl="0" marL="0" rtl="0" algn="ctr">
                        <a:spcBef>
                          <a:spcPts val="0"/>
                        </a:spcBef>
                        <a:spcAft>
                          <a:spcPts val="0"/>
                        </a:spcAft>
                        <a:buNone/>
                      </a:pPr>
                      <a:r>
                        <a:rPr b="1" lang="en">
                          <a:solidFill>
                            <a:srgbClr val="0000FF"/>
                          </a:solidFill>
                        </a:rPr>
                        <a:t>PROBLEM SIZE</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rowSpan="2">
                  <a:txBody>
                    <a:bodyPr/>
                    <a:lstStyle/>
                    <a:p>
                      <a:pPr indent="0" lvl="0" marL="0" rtl="0" algn="ctr">
                        <a:spcBef>
                          <a:spcPts val="0"/>
                        </a:spcBef>
                        <a:spcAft>
                          <a:spcPts val="0"/>
                        </a:spcAft>
                        <a:buNone/>
                      </a:pPr>
                      <a:r>
                        <a:rPr b="1" lang="en">
                          <a:solidFill>
                            <a:srgbClr val="0000FF"/>
                          </a:solidFill>
                        </a:rPr>
                        <a:t>PI 1</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rowSpan="2">
                  <a:txBody>
                    <a:bodyPr/>
                    <a:lstStyle/>
                    <a:p>
                      <a:pPr indent="0" lvl="0" marL="0" rtl="0" algn="ctr">
                        <a:spcBef>
                          <a:spcPts val="0"/>
                        </a:spcBef>
                        <a:spcAft>
                          <a:spcPts val="0"/>
                        </a:spcAft>
                        <a:buNone/>
                      </a:pPr>
                      <a:r>
                        <a:rPr b="1" lang="en">
                          <a:solidFill>
                            <a:srgbClr val="0000FF"/>
                          </a:solidFill>
                        </a:rPr>
                        <a:t>PI 2</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rowSpan="2">
                  <a:txBody>
                    <a:bodyPr/>
                    <a:lstStyle/>
                    <a:p>
                      <a:pPr indent="0" lvl="0" marL="0" rtl="0" algn="ctr">
                        <a:spcBef>
                          <a:spcPts val="0"/>
                        </a:spcBef>
                        <a:spcAft>
                          <a:spcPts val="0"/>
                        </a:spcAft>
                        <a:buNone/>
                      </a:pPr>
                      <a:r>
                        <a:rPr b="1" lang="en">
                          <a:solidFill>
                            <a:srgbClr val="0000FF"/>
                          </a:solidFill>
                        </a:rPr>
                        <a:t>PI 3</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rowSpan="2">
                  <a:txBody>
                    <a:bodyPr/>
                    <a:lstStyle/>
                    <a:p>
                      <a:pPr indent="0" lvl="0" marL="0" rtl="0" algn="ctr">
                        <a:spcBef>
                          <a:spcPts val="0"/>
                        </a:spcBef>
                        <a:spcAft>
                          <a:spcPts val="0"/>
                        </a:spcAft>
                        <a:buNone/>
                      </a:pPr>
                      <a:r>
                        <a:rPr b="1" lang="en">
                          <a:solidFill>
                            <a:srgbClr val="0000FF"/>
                          </a:solidFill>
                        </a:rPr>
                        <a:t>PI 4</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rowSpan="2">
                  <a:txBody>
                    <a:bodyPr/>
                    <a:lstStyle/>
                    <a:p>
                      <a:pPr indent="0" lvl="0" marL="0" rtl="0" algn="ctr">
                        <a:spcBef>
                          <a:spcPts val="0"/>
                        </a:spcBef>
                        <a:spcAft>
                          <a:spcPts val="0"/>
                        </a:spcAft>
                        <a:buNone/>
                      </a:pPr>
                      <a:r>
                        <a:rPr b="1" lang="en">
                          <a:solidFill>
                            <a:srgbClr val="0000FF"/>
                          </a:solidFill>
                        </a:rPr>
                        <a:t>PI 5</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rowSpan="2">
                  <a:txBody>
                    <a:bodyPr/>
                    <a:lstStyle/>
                    <a:p>
                      <a:pPr indent="0" lvl="0" marL="0" rtl="0" algn="ctr">
                        <a:spcBef>
                          <a:spcPts val="0"/>
                        </a:spcBef>
                        <a:spcAft>
                          <a:spcPts val="0"/>
                        </a:spcAft>
                        <a:buNone/>
                      </a:pPr>
                      <a:r>
                        <a:rPr b="1" lang="en">
                          <a:solidFill>
                            <a:srgbClr val="0000FF"/>
                          </a:solidFill>
                        </a:rPr>
                        <a:t>OVERALL</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r>
              <a:tr h="160300">
                <a:tc vMerge="1"/>
                <a:tc>
                  <a:txBody>
                    <a:bodyPr/>
                    <a:lstStyle/>
                    <a:p>
                      <a:pPr indent="0" lvl="0" marL="0" rtl="0" algn="ctr">
                        <a:spcBef>
                          <a:spcPts val="0"/>
                        </a:spcBef>
                        <a:spcAft>
                          <a:spcPts val="0"/>
                        </a:spcAft>
                        <a:buNone/>
                      </a:pPr>
                      <a:r>
                        <a:rPr b="1" lang="en">
                          <a:solidFill>
                            <a:srgbClr val="0000FF"/>
                          </a:solidFill>
                        </a:rPr>
                        <a:t>tasks</a:t>
                      </a:r>
                      <a:endParaRPr b="1">
                        <a:solidFill>
                          <a:srgbClr val="0000FF"/>
                        </a:solidFill>
                      </a:endParaRPr>
                    </a:p>
                  </a:txBody>
                  <a:tcPr marT="91425" marB="91425" marR="91425" marL="91425">
                    <a:lnL cap="flat" cmpd="sng" w="9525">
                      <a:solidFill>
                        <a:srgbClr val="1B212C"/>
                      </a:solidFill>
                      <a:prstDash val="solid"/>
                      <a:round/>
                      <a:headEnd len="sm" w="sm" type="none"/>
                      <a:tailEnd len="sm" w="sm" type="none"/>
                    </a:lnL>
                    <a:lnR cap="flat" cmpd="sng" w="9525">
                      <a:solidFill>
                        <a:srgbClr val="1B212C"/>
                      </a:solidFill>
                      <a:prstDash val="solid"/>
                      <a:round/>
                      <a:headEnd len="sm" w="sm" type="none"/>
                      <a:tailEnd len="sm" w="sm" type="none"/>
                    </a:lnR>
                    <a:lnT cap="flat" cmpd="sng" w="9525">
                      <a:solidFill>
                        <a:srgbClr val="F4CCC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4CCCC"/>
                    </a:solidFill>
                  </a:tcPr>
                </a:tc>
                <a:tc vMerge="1"/>
                <a:tc vMerge="1"/>
                <a:tc vMerge="1"/>
                <a:tc vMerge="1"/>
                <a:tc vMerge="1"/>
                <a:tc vMerge="1"/>
                <a:tc vMerge="1"/>
                <a:tc vMerge="1"/>
              </a:tr>
              <a:tr h="415500">
                <a:tc>
                  <a:txBody>
                    <a:bodyPr/>
                    <a:lstStyle/>
                    <a:p>
                      <a:pPr indent="0" lvl="0" marL="0" rtl="0" algn="ctr">
                        <a:lnSpc>
                          <a:spcPct val="115000"/>
                        </a:lnSpc>
                        <a:spcBef>
                          <a:spcPts val="0"/>
                        </a:spcBef>
                        <a:spcAft>
                          <a:spcPts val="0"/>
                        </a:spcAft>
                        <a:buNone/>
                      </a:pPr>
                      <a:r>
                        <a:rPr lang="en" sz="1300"/>
                        <a:t>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SMALL</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6, 7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415500">
                <a:tc>
                  <a:txBody>
                    <a:bodyPr/>
                    <a:lstStyle/>
                    <a:p>
                      <a:pPr indent="0" lvl="0" marL="0" rtl="0" algn="ctr">
                        <a:lnSpc>
                          <a:spcPct val="115000"/>
                        </a:lnSpc>
                        <a:spcBef>
                          <a:spcPts val="0"/>
                        </a:spcBef>
                        <a:spcAft>
                          <a:spcPts val="0"/>
                        </a:spcAft>
                        <a:buNone/>
                      </a:pPr>
                      <a:r>
                        <a:rPr lang="en" sz="1300"/>
                        <a:t>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SMALL</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415500">
                <a:tc>
                  <a:txBody>
                    <a:bodyPr/>
                    <a:lstStyle/>
                    <a:p>
                      <a:pPr indent="0" lvl="0" marL="0" rtl="0" algn="ctr">
                        <a:lnSpc>
                          <a:spcPct val="115000"/>
                        </a:lnSpc>
                        <a:spcBef>
                          <a:spcPts val="0"/>
                        </a:spcBef>
                        <a:spcAft>
                          <a:spcPts val="0"/>
                        </a:spcAft>
                        <a:buNone/>
                      </a:pPr>
                      <a:r>
                        <a:rPr lang="en" sz="1300"/>
                        <a:t>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SMALL</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415500">
                <a:tc>
                  <a:txBody>
                    <a:bodyPr/>
                    <a:lstStyle/>
                    <a:p>
                      <a:pPr indent="0" lvl="0" marL="0" rtl="0" algn="ctr">
                        <a:lnSpc>
                          <a:spcPct val="115000"/>
                        </a:lnSpc>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SMALL</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6, 8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415500">
                <a:tc>
                  <a:txBody>
                    <a:bodyPr/>
                    <a:lstStyle/>
                    <a:p>
                      <a:pPr indent="0" lvl="0" marL="0" rtl="0" algn="ctr">
                        <a:lnSpc>
                          <a:spcPct val="115000"/>
                        </a:lnSpc>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35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SMALL</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415500">
                <a:tc>
                  <a:txBody>
                    <a:bodyPr/>
                    <a:lstStyle/>
                    <a:p>
                      <a:pPr indent="0" lvl="0" marL="0" rtl="0" algn="ctr">
                        <a:lnSpc>
                          <a:spcPct val="115000"/>
                        </a:lnSpc>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35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SMALL</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415500">
                <a:tc>
                  <a:txBody>
                    <a:bodyPr/>
                    <a:lstStyle/>
                    <a:p>
                      <a:pPr indent="0" lvl="0" marL="0" rtl="0" algn="ctr">
                        <a:lnSpc>
                          <a:spcPct val="115000"/>
                        </a:lnSpc>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35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SMALL</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415500">
                <a:tc>
                  <a:txBody>
                    <a:bodyPr/>
                    <a:lstStyle/>
                    <a:p>
                      <a:pPr indent="0" lvl="0" marL="0" rtl="0" algn="ctr">
                        <a:lnSpc>
                          <a:spcPct val="115000"/>
                        </a:lnSpc>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35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SMALL</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bl>
          </a:graphicData>
        </a:graphic>
      </p:graphicFrame>
      <p:sp>
        <p:nvSpPr>
          <p:cNvPr id="732" name="Google Shape;732;p9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CONSOLIDATED RESULT</a:t>
            </a:r>
            <a:endParaRPr b="1" sz="2400"/>
          </a:p>
        </p:txBody>
      </p:sp>
      <p:sp>
        <p:nvSpPr>
          <p:cNvPr id="733" name="Google Shape;733;p99"/>
          <p:cNvSpPr txBox="1"/>
          <p:nvPr/>
        </p:nvSpPr>
        <p:spPr>
          <a:xfrm>
            <a:off x="229813" y="529225"/>
            <a:ext cx="8563500" cy="507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500">
                <a:solidFill>
                  <a:srgbClr val="FF0000"/>
                </a:solidFill>
                <a:latin typeface="Times New Roman"/>
                <a:ea typeface="Times New Roman"/>
                <a:cs typeface="Times New Roman"/>
                <a:sym typeface="Times New Roman"/>
              </a:rPr>
              <a:t>PSO</a:t>
            </a:r>
            <a:r>
              <a:rPr b="1" lang="en" sz="1500">
                <a:latin typeface="Times New Roman"/>
                <a:ea typeface="Times New Roman"/>
                <a:cs typeface="Times New Roman"/>
                <a:sym typeface="Times New Roman"/>
              </a:rPr>
              <a:t>-1 </a:t>
            </a:r>
            <a:r>
              <a:rPr b="1" lang="en" sz="2100">
                <a:solidFill>
                  <a:srgbClr val="00FFFF"/>
                </a:solidFill>
              </a:rPr>
              <a:t>|</a:t>
            </a:r>
            <a:r>
              <a:rPr b="1" lang="en" sz="1500">
                <a:solidFill>
                  <a:srgbClr val="9900FF"/>
                </a:solidFill>
                <a:latin typeface="Times New Roman"/>
                <a:ea typeface="Times New Roman"/>
                <a:cs typeface="Times New Roman"/>
                <a:sym typeface="Times New Roman"/>
              </a:rPr>
              <a:t> </a:t>
            </a:r>
            <a:r>
              <a:rPr b="1" lang="en" sz="1500">
                <a:solidFill>
                  <a:srgbClr val="FF0000"/>
                </a:solidFill>
                <a:latin typeface="Times New Roman"/>
                <a:ea typeface="Times New Roman"/>
                <a:cs typeface="Times New Roman"/>
                <a:sym typeface="Times New Roman"/>
              </a:rPr>
              <a:t>PSO+ABC</a:t>
            </a:r>
            <a:r>
              <a:rPr b="1" lang="en" sz="1500">
                <a:latin typeface="Times New Roman"/>
                <a:ea typeface="Times New Roman"/>
                <a:cs typeface="Times New Roman"/>
                <a:sym typeface="Times New Roman"/>
              </a:rPr>
              <a:t>-2 </a:t>
            </a:r>
            <a:r>
              <a:rPr b="1" lang="en" sz="2100">
                <a:solidFill>
                  <a:srgbClr val="00FFFF"/>
                </a:solidFill>
              </a:rPr>
              <a:t>|</a:t>
            </a:r>
            <a:r>
              <a:rPr b="1" lang="en" sz="1500">
                <a:latin typeface="Times New Roman"/>
                <a:ea typeface="Times New Roman"/>
                <a:cs typeface="Times New Roman"/>
                <a:sym typeface="Times New Roman"/>
              </a:rPr>
              <a:t> </a:t>
            </a:r>
            <a:r>
              <a:rPr b="1" lang="en" sz="1500">
                <a:solidFill>
                  <a:srgbClr val="FF0000"/>
                </a:solidFill>
                <a:latin typeface="Times New Roman"/>
                <a:ea typeface="Times New Roman"/>
                <a:cs typeface="Times New Roman"/>
                <a:sym typeface="Times New Roman"/>
              </a:rPr>
              <a:t>TLBO</a:t>
            </a:r>
            <a:r>
              <a:rPr b="1" lang="en" sz="1500">
                <a:latin typeface="Times New Roman"/>
                <a:ea typeface="Times New Roman"/>
                <a:cs typeface="Times New Roman"/>
                <a:sym typeface="Times New Roman"/>
              </a:rPr>
              <a:t>-3</a:t>
            </a:r>
            <a:r>
              <a:rPr b="1" lang="en" sz="1500">
                <a:solidFill>
                  <a:srgbClr val="0000FF"/>
                </a:solidFill>
                <a:latin typeface="Times New Roman"/>
                <a:ea typeface="Times New Roman"/>
                <a:cs typeface="Times New Roman"/>
                <a:sym typeface="Times New Roman"/>
              </a:rPr>
              <a:t> </a:t>
            </a:r>
            <a:r>
              <a:rPr b="1" lang="en" sz="2100">
                <a:solidFill>
                  <a:srgbClr val="00FFFF"/>
                </a:solidFill>
              </a:rPr>
              <a:t>|</a:t>
            </a:r>
            <a:r>
              <a:rPr b="1" lang="en" sz="1500">
                <a:solidFill>
                  <a:srgbClr val="0000FF"/>
                </a:solidFill>
                <a:latin typeface="Times New Roman"/>
                <a:ea typeface="Times New Roman"/>
                <a:cs typeface="Times New Roman"/>
                <a:sym typeface="Times New Roman"/>
              </a:rPr>
              <a:t> </a:t>
            </a:r>
            <a:r>
              <a:rPr b="1" lang="en" sz="1500">
                <a:solidFill>
                  <a:srgbClr val="FF0000"/>
                </a:solidFill>
                <a:latin typeface="Times New Roman"/>
                <a:ea typeface="Times New Roman"/>
                <a:cs typeface="Times New Roman"/>
                <a:sym typeface="Times New Roman"/>
              </a:rPr>
              <a:t>TLBO+ABC</a:t>
            </a:r>
            <a:r>
              <a:rPr b="1" lang="en" sz="1500">
                <a:latin typeface="Times New Roman"/>
                <a:ea typeface="Times New Roman"/>
                <a:cs typeface="Times New Roman"/>
                <a:sym typeface="Times New Roman"/>
              </a:rPr>
              <a:t>-4 </a:t>
            </a:r>
            <a:r>
              <a:rPr b="1" lang="en" sz="2100">
                <a:solidFill>
                  <a:srgbClr val="00FFFF"/>
                </a:solidFill>
              </a:rPr>
              <a:t>|</a:t>
            </a:r>
            <a:r>
              <a:rPr b="1" lang="en" sz="1500">
                <a:latin typeface="Times New Roman"/>
                <a:ea typeface="Times New Roman"/>
                <a:cs typeface="Times New Roman"/>
                <a:sym typeface="Times New Roman"/>
              </a:rPr>
              <a:t> </a:t>
            </a:r>
            <a:r>
              <a:rPr b="1" lang="en" sz="1500">
                <a:solidFill>
                  <a:srgbClr val="FF0000"/>
                </a:solidFill>
                <a:latin typeface="Times New Roman"/>
                <a:ea typeface="Times New Roman"/>
                <a:cs typeface="Times New Roman"/>
                <a:sym typeface="Times New Roman"/>
              </a:rPr>
              <a:t>MBO</a:t>
            </a:r>
            <a:r>
              <a:rPr b="1" lang="en" sz="1500">
                <a:latin typeface="Times New Roman"/>
                <a:ea typeface="Times New Roman"/>
                <a:cs typeface="Times New Roman"/>
                <a:sym typeface="Times New Roman"/>
              </a:rPr>
              <a:t>-5</a:t>
            </a:r>
            <a:r>
              <a:rPr b="1" lang="en" sz="1500">
                <a:solidFill>
                  <a:srgbClr val="0000FF"/>
                </a:solidFill>
                <a:latin typeface="Times New Roman"/>
                <a:ea typeface="Times New Roman"/>
                <a:cs typeface="Times New Roman"/>
                <a:sym typeface="Times New Roman"/>
              </a:rPr>
              <a:t> </a:t>
            </a:r>
            <a:r>
              <a:rPr b="1" lang="en" sz="2100">
                <a:solidFill>
                  <a:srgbClr val="00FFFF"/>
                </a:solidFill>
              </a:rPr>
              <a:t>|</a:t>
            </a:r>
            <a:r>
              <a:rPr b="1" lang="en" sz="1500">
                <a:solidFill>
                  <a:srgbClr val="0000FF"/>
                </a:solidFill>
                <a:latin typeface="Times New Roman"/>
                <a:ea typeface="Times New Roman"/>
                <a:cs typeface="Times New Roman"/>
                <a:sym typeface="Times New Roman"/>
              </a:rPr>
              <a:t> </a:t>
            </a:r>
            <a:r>
              <a:rPr b="1" lang="en" sz="1500">
                <a:solidFill>
                  <a:srgbClr val="FF0000"/>
                </a:solidFill>
                <a:latin typeface="Times New Roman"/>
                <a:ea typeface="Times New Roman"/>
                <a:cs typeface="Times New Roman"/>
                <a:sym typeface="Times New Roman"/>
              </a:rPr>
              <a:t>MBO+ABC</a:t>
            </a:r>
            <a:r>
              <a:rPr b="1" lang="en" sz="1500">
                <a:latin typeface="Times New Roman"/>
                <a:ea typeface="Times New Roman"/>
                <a:cs typeface="Times New Roman"/>
                <a:sym typeface="Times New Roman"/>
              </a:rPr>
              <a:t>- 6 </a:t>
            </a:r>
            <a:r>
              <a:rPr b="1" lang="en" sz="2100">
                <a:solidFill>
                  <a:srgbClr val="00FFFF"/>
                </a:solidFill>
              </a:rPr>
              <a:t>|</a:t>
            </a:r>
            <a:r>
              <a:rPr b="1" lang="en" sz="1500">
                <a:latin typeface="Times New Roman"/>
                <a:ea typeface="Times New Roman"/>
                <a:cs typeface="Times New Roman"/>
                <a:sym typeface="Times New Roman"/>
              </a:rPr>
              <a:t> </a:t>
            </a:r>
            <a:r>
              <a:rPr b="1" lang="en" sz="1500">
                <a:solidFill>
                  <a:srgbClr val="FF0000"/>
                </a:solidFill>
                <a:latin typeface="Times New Roman"/>
                <a:ea typeface="Times New Roman"/>
                <a:cs typeface="Times New Roman"/>
                <a:sym typeface="Times New Roman"/>
              </a:rPr>
              <a:t>AOA</a:t>
            </a:r>
            <a:r>
              <a:rPr b="1" lang="en" sz="1500">
                <a:latin typeface="Times New Roman"/>
                <a:ea typeface="Times New Roman"/>
                <a:cs typeface="Times New Roman"/>
                <a:sym typeface="Times New Roman"/>
              </a:rPr>
              <a:t>-7 </a:t>
            </a:r>
            <a:r>
              <a:rPr b="1" lang="en" sz="2100">
                <a:solidFill>
                  <a:srgbClr val="00FFFF"/>
                </a:solidFill>
              </a:rPr>
              <a:t>|</a:t>
            </a:r>
            <a:r>
              <a:rPr b="1" lang="en" sz="1500">
                <a:solidFill>
                  <a:srgbClr val="0000FF"/>
                </a:solidFill>
                <a:latin typeface="Times New Roman"/>
                <a:ea typeface="Times New Roman"/>
                <a:cs typeface="Times New Roman"/>
                <a:sym typeface="Times New Roman"/>
              </a:rPr>
              <a:t> </a:t>
            </a:r>
            <a:r>
              <a:rPr b="1" lang="en" sz="1500">
                <a:solidFill>
                  <a:srgbClr val="FF0000"/>
                </a:solidFill>
                <a:latin typeface="Times New Roman"/>
                <a:ea typeface="Times New Roman"/>
                <a:cs typeface="Times New Roman"/>
                <a:sym typeface="Times New Roman"/>
              </a:rPr>
              <a:t>AOA+ABC</a:t>
            </a:r>
            <a:r>
              <a:rPr b="1" lang="en" sz="1500">
                <a:solidFill>
                  <a:srgbClr val="0000FF"/>
                </a:solidFill>
                <a:latin typeface="Times New Roman"/>
                <a:ea typeface="Times New Roman"/>
                <a:cs typeface="Times New Roman"/>
                <a:sym typeface="Times New Roman"/>
              </a:rPr>
              <a:t> </a:t>
            </a:r>
            <a:r>
              <a:rPr b="1" lang="en" sz="1500">
                <a:latin typeface="Times New Roman"/>
                <a:ea typeface="Times New Roman"/>
                <a:cs typeface="Times New Roman"/>
                <a:sym typeface="Times New Roman"/>
              </a:rPr>
              <a:t>-  8</a:t>
            </a:r>
            <a:endParaRPr b="1" sz="1500">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graphicFrame>
        <p:nvGraphicFramePr>
          <p:cNvPr id="738" name="Google Shape;738;p100"/>
          <p:cNvGraphicFramePr/>
          <p:nvPr/>
        </p:nvGraphicFramePr>
        <p:xfrm>
          <a:off x="97300" y="103060"/>
          <a:ext cx="3000000" cy="3000000"/>
        </p:xfrm>
        <a:graphic>
          <a:graphicData uri="http://schemas.openxmlformats.org/drawingml/2006/table">
            <a:tbl>
              <a:tblPr>
                <a:noFill/>
                <a:tableStyleId>{254CB437-BE60-466D-ACB0-47991AE2B785}</a:tableStyleId>
              </a:tblPr>
              <a:tblGrid>
                <a:gridCol w="753750"/>
                <a:gridCol w="729000"/>
                <a:gridCol w="1079475"/>
                <a:gridCol w="1231150"/>
                <a:gridCol w="654900"/>
                <a:gridCol w="642550"/>
                <a:gridCol w="654900"/>
                <a:gridCol w="654900"/>
                <a:gridCol w="642550"/>
                <a:gridCol w="1816375"/>
              </a:tblGrid>
              <a:tr h="257175">
                <a:tc>
                  <a:txBody>
                    <a:bodyPr/>
                    <a:lstStyle/>
                    <a:p>
                      <a:pPr indent="0" lvl="0" marL="0" rtl="0" algn="ctr">
                        <a:lnSpc>
                          <a:spcPct val="115000"/>
                        </a:lnSpc>
                        <a:spcBef>
                          <a:spcPts val="0"/>
                        </a:spcBef>
                        <a:spcAft>
                          <a:spcPts val="0"/>
                        </a:spcAft>
                        <a:buNone/>
                      </a:pPr>
                      <a:r>
                        <a:rPr lang="en" sz="1300"/>
                        <a:t>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53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4</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10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53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11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53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7, 8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12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53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13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70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14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70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6, 7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15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70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5</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16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70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17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89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5</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18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89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19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89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20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89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21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MEDIUM</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graphicFrame>
        <p:nvGraphicFramePr>
          <p:cNvPr id="743" name="Google Shape;743;p101"/>
          <p:cNvGraphicFramePr/>
          <p:nvPr/>
        </p:nvGraphicFramePr>
        <p:xfrm>
          <a:off x="117863" y="57160"/>
          <a:ext cx="3000000" cy="3000000"/>
        </p:xfrm>
        <a:graphic>
          <a:graphicData uri="http://schemas.openxmlformats.org/drawingml/2006/table">
            <a:tbl>
              <a:tblPr>
                <a:noFill/>
                <a:tableStyleId>{254CB437-BE60-466D-ACB0-47991AE2B785}</a:tableStyleId>
              </a:tblPr>
              <a:tblGrid>
                <a:gridCol w="757900"/>
                <a:gridCol w="733000"/>
                <a:gridCol w="1085400"/>
                <a:gridCol w="1237925"/>
                <a:gridCol w="658500"/>
                <a:gridCol w="646100"/>
                <a:gridCol w="658500"/>
                <a:gridCol w="658500"/>
                <a:gridCol w="646100"/>
                <a:gridCol w="1826350"/>
              </a:tblGrid>
              <a:tr h="257175">
                <a:tc>
                  <a:txBody>
                    <a:bodyPr/>
                    <a:lstStyle/>
                    <a:p>
                      <a:pPr indent="0" lvl="0" marL="0" rtl="0" algn="ctr">
                        <a:lnSpc>
                          <a:spcPct val="115000"/>
                        </a:lnSpc>
                        <a:spcBef>
                          <a:spcPts val="0"/>
                        </a:spcBef>
                        <a:spcAft>
                          <a:spcPts val="0"/>
                        </a:spcAft>
                        <a:buNone/>
                      </a:pPr>
                      <a:r>
                        <a:rPr lang="en" sz="1300"/>
                        <a:t>21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111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22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111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6, 7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23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111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3</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7, 8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24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111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22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6, 8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25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148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6, 8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26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148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27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148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21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5, 8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bl>
          </a:graphicData>
        </a:graphic>
      </p:graphicFrame>
      <p:graphicFrame>
        <p:nvGraphicFramePr>
          <p:cNvPr id="744" name="Google Shape;744;p101"/>
          <p:cNvGraphicFramePr/>
          <p:nvPr/>
        </p:nvGraphicFramePr>
        <p:xfrm>
          <a:off x="112275" y="2937310"/>
          <a:ext cx="3000000" cy="3000000"/>
        </p:xfrm>
        <a:graphic>
          <a:graphicData uri="http://schemas.openxmlformats.org/drawingml/2006/table">
            <a:tbl>
              <a:tblPr>
                <a:noFill/>
                <a:tableStyleId>{254CB437-BE60-466D-ACB0-47991AE2B785}</a:tableStyleId>
              </a:tblPr>
              <a:tblGrid>
                <a:gridCol w="757900"/>
                <a:gridCol w="733025"/>
                <a:gridCol w="1085425"/>
                <a:gridCol w="1237950"/>
                <a:gridCol w="658500"/>
                <a:gridCol w="646075"/>
                <a:gridCol w="658500"/>
                <a:gridCol w="658500"/>
                <a:gridCol w="646075"/>
                <a:gridCol w="1826350"/>
              </a:tblGrid>
              <a:tr h="257175">
                <a:tc>
                  <a:txBody>
                    <a:bodyPr/>
                    <a:lstStyle/>
                    <a:p>
                      <a:pPr indent="0" lvl="0" marL="0" rtl="0" algn="ctr">
                        <a:lnSpc>
                          <a:spcPct val="115000"/>
                        </a:lnSpc>
                        <a:spcBef>
                          <a:spcPts val="0"/>
                        </a:spcBef>
                        <a:spcAft>
                          <a:spcPts val="0"/>
                        </a:spcAft>
                        <a:buNone/>
                      </a:pPr>
                      <a:r>
                        <a:rPr lang="en" sz="1300"/>
                        <a:t>28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148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29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5, 7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29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297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19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8</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30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297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29</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5</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5</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en" sz="1300"/>
                        <a:t>31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297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38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4</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bl>
          </a:graphicData>
        </a:graphic>
      </p:graphicFrame>
      <p:graphicFrame>
        <p:nvGraphicFramePr>
          <p:cNvPr id="745" name="Google Shape;745;p101"/>
          <p:cNvGraphicFramePr/>
          <p:nvPr/>
        </p:nvGraphicFramePr>
        <p:xfrm>
          <a:off x="117863" y="4583110"/>
          <a:ext cx="3000000" cy="3000000"/>
        </p:xfrm>
        <a:graphic>
          <a:graphicData uri="http://schemas.openxmlformats.org/drawingml/2006/table">
            <a:tbl>
              <a:tblPr>
                <a:noFill/>
                <a:tableStyleId>{254CB437-BE60-466D-ACB0-47991AE2B785}</a:tableStyleId>
              </a:tblPr>
              <a:tblGrid>
                <a:gridCol w="757900"/>
                <a:gridCol w="733025"/>
                <a:gridCol w="1085425"/>
                <a:gridCol w="1237950"/>
                <a:gridCol w="658500"/>
                <a:gridCol w="646075"/>
                <a:gridCol w="658500"/>
                <a:gridCol w="658500"/>
                <a:gridCol w="646075"/>
                <a:gridCol w="1826350"/>
              </a:tblGrid>
              <a:tr h="408000">
                <a:tc>
                  <a:txBody>
                    <a:bodyPr/>
                    <a:lstStyle/>
                    <a:p>
                      <a:pPr indent="0" lvl="0" marL="0" rtl="0" algn="ctr">
                        <a:lnSpc>
                          <a:spcPct val="115000"/>
                        </a:lnSpc>
                        <a:spcBef>
                          <a:spcPts val="0"/>
                        </a:spcBef>
                        <a:spcAft>
                          <a:spcPts val="0"/>
                        </a:spcAft>
                        <a:buNone/>
                      </a:pPr>
                      <a:r>
                        <a:rPr lang="en" sz="1300"/>
                        <a:t>32</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300"/>
                        <a:t>297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300"/>
                        <a:t>50</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b="1" lang="en" sz="1300"/>
                        <a:t>LARGE</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6</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1</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8</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lang="en" sz="1300"/>
                        <a:t>7</a:t>
                      </a:r>
                      <a:endParaRPr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tcPr>
                </a:tc>
                <a:tc>
                  <a:txBody>
                    <a:bodyPr/>
                    <a:lstStyle/>
                    <a:p>
                      <a:pPr indent="0" lvl="0" marL="0" rtl="0" algn="ctr">
                        <a:spcBef>
                          <a:spcPts val="0"/>
                        </a:spcBef>
                        <a:spcAft>
                          <a:spcPts val="0"/>
                        </a:spcAft>
                        <a:buNone/>
                      </a:pPr>
                      <a:r>
                        <a:rPr b="1" lang="en" sz="1300"/>
                        <a:t>7</a:t>
                      </a:r>
                      <a:endParaRPr b="1" sz="1300"/>
                    </a:p>
                  </a:txBody>
                  <a:tcPr marT="91425" marB="91425" marR="91425" marL="91425">
                    <a:lnL cap="flat" cmpd="sng" w="19050">
                      <a:solidFill>
                        <a:srgbClr val="1B212C"/>
                      </a:solidFill>
                      <a:prstDash val="solid"/>
                      <a:round/>
                      <a:headEnd len="sm" w="sm" type="none"/>
                      <a:tailEnd len="sm" w="sm" type="none"/>
                    </a:lnL>
                    <a:lnR cap="flat" cmpd="sng" w="19050">
                      <a:solidFill>
                        <a:srgbClr val="1B212C"/>
                      </a:solidFill>
                      <a:prstDash val="solid"/>
                      <a:round/>
                      <a:headEnd len="sm" w="sm" type="none"/>
                      <a:tailEnd len="sm" w="sm" type="none"/>
                    </a:lnR>
                    <a:lnT cap="flat" cmpd="sng" w="19050">
                      <a:solidFill>
                        <a:srgbClr val="1B212C"/>
                      </a:solidFill>
                      <a:prstDash val="solid"/>
                      <a:round/>
                      <a:headEnd len="sm" w="sm" type="none"/>
                      <a:tailEnd len="sm" w="sm" type="none"/>
                    </a:lnT>
                    <a:lnB cap="flat" cmpd="sng" w="19050">
                      <a:solidFill>
                        <a:srgbClr val="1B212C"/>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CONSOLIDATED RESULT</a:t>
            </a:r>
            <a:endParaRPr b="1" sz="2400"/>
          </a:p>
        </p:txBody>
      </p:sp>
      <p:graphicFrame>
        <p:nvGraphicFramePr>
          <p:cNvPr id="751" name="Google Shape;751;p102"/>
          <p:cNvGraphicFramePr/>
          <p:nvPr/>
        </p:nvGraphicFramePr>
        <p:xfrm>
          <a:off x="190213" y="766325"/>
          <a:ext cx="3000000" cy="3000000"/>
        </p:xfrm>
        <a:graphic>
          <a:graphicData uri="http://schemas.openxmlformats.org/drawingml/2006/table">
            <a:tbl>
              <a:tblPr>
                <a:noFill/>
                <a:tableStyleId>{254CB437-BE60-466D-ACB0-47991AE2B785}</a:tableStyleId>
              </a:tblPr>
              <a:tblGrid>
                <a:gridCol w="1802100"/>
                <a:gridCol w="740950"/>
                <a:gridCol w="744300"/>
                <a:gridCol w="716050"/>
                <a:gridCol w="714350"/>
                <a:gridCol w="723550"/>
                <a:gridCol w="780875"/>
                <a:gridCol w="750125"/>
                <a:gridCol w="767575"/>
                <a:gridCol w="1023675"/>
              </a:tblGrid>
              <a:tr h="533400">
                <a:tc>
                  <a:txBody>
                    <a:bodyPr/>
                    <a:lstStyle/>
                    <a:p>
                      <a:pPr indent="0" lvl="0" marL="0" rtl="0" algn="l">
                        <a:lnSpc>
                          <a:spcPct val="115000"/>
                        </a:lnSpc>
                        <a:spcBef>
                          <a:spcPts val="1800"/>
                        </a:spcBef>
                        <a:spcAft>
                          <a:spcPts val="0"/>
                        </a:spcAft>
                        <a:buNone/>
                      </a:pPr>
                      <a:r>
                        <a:rPr b="1" lang="en"/>
                        <a:t>PROBLEM SIZE</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Algo 1</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Algo 2</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Algo 3</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Algo 4</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Algo 5</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Algo 6</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Algo 7</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Algo 8</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b="1" lang="en"/>
                        <a:t>OVERALL</a:t>
                      </a:r>
                      <a:endParaRPr b="1"/>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646"/>
                    </a:solidFill>
                  </a:tcPr>
                </a:tc>
              </a:tr>
              <a:tr h="285750">
                <a:tc>
                  <a:txBody>
                    <a:bodyPr/>
                    <a:lstStyle/>
                    <a:p>
                      <a:pPr indent="0" lvl="0" marL="0" rtl="0" algn="l">
                        <a:lnSpc>
                          <a:spcPct val="115000"/>
                        </a:lnSpc>
                        <a:spcBef>
                          <a:spcPts val="1800"/>
                        </a:spcBef>
                        <a:spcAft>
                          <a:spcPts val="0"/>
                        </a:spcAft>
                        <a:buNone/>
                      </a:pPr>
                      <a:r>
                        <a:rPr b="1" lang="en"/>
                        <a:t>Small</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2</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5</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ALGO 7</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r h="266700">
                <a:tc>
                  <a:txBody>
                    <a:bodyPr/>
                    <a:lstStyle/>
                    <a:p>
                      <a:pPr indent="0" lvl="0" marL="0" rtl="0" algn="l">
                        <a:lnSpc>
                          <a:spcPct val="115000"/>
                        </a:lnSpc>
                        <a:spcBef>
                          <a:spcPts val="1800"/>
                        </a:spcBef>
                        <a:spcAft>
                          <a:spcPts val="0"/>
                        </a:spcAft>
                        <a:buNone/>
                      </a:pPr>
                      <a:r>
                        <a:rPr b="1" lang="en"/>
                        <a:t>Medium</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1</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2</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1</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4</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lang="en" sz="1300"/>
                        <a:t>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c>
                  <a:txBody>
                    <a:bodyPr/>
                    <a:lstStyle/>
                    <a:p>
                      <a:pPr indent="0" lvl="0" marL="0" rtl="0" algn="ctr">
                        <a:lnSpc>
                          <a:spcPct val="115000"/>
                        </a:lnSpc>
                        <a:spcBef>
                          <a:spcPts val="1800"/>
                        </a:spcBef>
                        <a:spcAft>
                          <a:spcPts val="0"/>
                        </a:spcAft>
                        <a:buNone/>
                      </a:pPr>
                      <a:r>
                        <a:rPr b="1" lang="en" sz="1300"/>
                        <a:t>ALGO 8</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DE4D0"/>
                    </a:solidFill>
                  </a:tcPr>
                </a:tc>
              </a:tr>
              <a:tr h="266700">
                <a:tc>
                  <a:txBody>
                    <a:bodyPr/>
                    <a:lstStyle/>
                    <a:p>
                      <a:pPr indent="0" lvl="0" marL="0" rtl="0" algn="l">
                        <a:lnSpc>
                          <a:spcPct val="115000"/>
                        </a:lnSpc>
                        <a:spcBef>
                          <a:spcPts val="1800"/>
                        </a:spcBef>
                        <a:spcAft>
                          <a:spcPts val="0"/>
                        </a:spcAft>
                        <a:buNone/>
                      </a:pPr>
                      <a:r>
                        <a:rPr b="1" lang="en"/>
                        <a:t>Large</a:t>
                      </a:r>
                      <a:endParaRPr b="1"/>
                    </a:p>
                  </a:txBody>
                  <a:tcPr marT="91425" marB="91425" marR="68575" marL="68575">
                    <a:lnL cap="flat" cmpd="sng" w="1265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79646"/>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3810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0</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3</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lang="en" sz="1300"/>
                        <a:t>6</a:t>
                      </a:r>
                      <a:endParaRPr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c>
                  <a:txBody>
                    <a:bodyPr/>
                    <a:lstStyle/>
                    <a:p>
                      <a:pPr indent="0" lvl="0" marL="0" rtl="0" algn="ctr">
                        <a:lnSpc>
                          <a:spcPct val="115000"/>
                        </a:lnSpc>
                        <a:spcBef>
                          <a:spcPts val="1800"/>
                        </a:spcBef>
                        <a:spcAft>
                          <a:spcPts val="0"/>
                        </a:spcAft>
                        <a:buNone/>
                      </a:pPr>
                      <a:r>
                        <a:rPr b="1" lang="en" sz="1300"/>
                        <a:t>ALGO 8</a:t>
                      </a:r>
                      <a:endParaRPr b="1" sz="1300"/>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rgbClr val="FBCAA2"/>
                    </a:solidFill>
                  </a:tcPr>
                </a:tc>
              </a:tr>
            </a:tbl>
          </a:graphicData>
        </a:graphic>
      </p:graphicFrame>
      <p:sp>
        <p:nvSpPr>
          <p:cNvPr id="752" name="Google Shape;752;p102"/>
          <p:cNvSpPr txBox="1"/>
          <p:nvPr/>
        </p:nvSpPr>
        <p:spPr>
          <a:xfrm>
            <a:off x="824100" y="3825800"/>
            <a:ext cx="3747900" cy="9852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PSO </a:t>
            </a:r>
            <a:r>
              <a:rPr lang="en" sz="1300">
                <a:latin typeface="Times New Roman"/>
                <a:ea typeface="Times New Roman"/>
                <a:cs typeface="Times New Roman"/>
                <a:sym typeface="Times New Roman"/>
              </a:rPr>
              <a:t>- Algo 1</a:t>
            </a:r>
            <a:r>
              <a:rPr lang="en" sz="1300">
                <a:latin typeface="Times New Roman"/>
                <a:ea typeface="Times New Roman"/>
                <a:cs typeface="Times New Roman"/>
                <a:sym typeface="Times New Roman"/>
              </a:rPr>
              <a:t> </a:t>
            </a:r>
            <a:endParaRPr b="1" sz="1300">
              <a:solidFill>
                <a:srgbClr val="0000FF"/>
              </a:solidFill>
              <a:latin typeface="Times New Roman"/>
              <a:ea typeface="Times New Roman"/>
              <a:cs typeface="Times New Roman"/>
              <a:sym typeface="Times New Roman"/>
            </a:endParaRPr>
          </a:p>
          <a:p>
            <a:pPr indent="-311150" lvl="0" marL="457200" rtl="0" algn="just">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TLBO </a:t>
            </a:r>
            <a:r>
              <a:rPr lang="en" sz="1300">
                <a:latin typeface="Times New Roman"/>
                <a:ea typeface="Times New Roman"/>
                <a:cs typeface="Times New Roman"/>
                <a:sym typeface="Times New Roman"/>
              </a:rPr>
              <a:t>- Algo 3</a:t>
            </a:r>
            <a:endParaRPr b="1" sz="1300">
              <a:solidFill>
                <a:srgbClr val="0000FF"/>
              </a:solidFill>
              <a:latin typeface="Times New Roman"/>
              <a:ea typeface="Times New Roman"/>
              <a:cs typeface="Times New Roman"/>
              <a:sym typeface="Times New Roman"/>
            </a:endParaRPr>
          </a:p>
          <a:p>
            <a:pPr indent="-311150" lvl="0" marL="457200" rtl="0" algn="just">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MBO </a:t>
            </a:r>
            <a:r>
              <a:rPr lang="en" sz="1300">
                <a:latin typeface="Times New Roman"/>
                <a:ea typeface="Times New Roman"/>
                <a:cs typeface="Times New Roman"/>
                <a:sym typeface="Times New Roman"/>
              </a:rPr>
              <a:t>- Algo 5</a:t>
            </a:r>
            <a:endParaRPr b="1" sz="1300">
              <a:solidFill>
                <a:srgbClr val="0000FF"/>
              </a:solidFill>
              <a:latin typeface="Times New Roman"/>
              <a:ea typeface="Times New Roman"/>
              <a:cs typeface="Times New Roman"/>
              <a:sym typeface="Times New Roman"/>
            </a:endParaRPr>
          </a:p>
          <a:p>
            <a:pPr indent="-311150" lvl="0" marL="457200" rtl="0" algn="just">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AOA </a:t>
            </a:r>
            <a:r>
              <a:rPr lang="en" sz="1300">
                <a:latin typeface="Times New Roman"/>
                <a:ea typeface="Times New Roman"/>
                <a:cs typeface="Times New Roman"/>
                <a:sym typeface="Times New Roman"/>
              </a:rPr>
              <a:t>- Algo 7</a:t>
            </a:r>
            <a:endParaRPr/>
          </a:p>
        </p:txBody>
      </p:sp>
      <p:sp>
        <p:nvSpPr>
          <p:cNvPr id="753" name="Google Shape;753;p102"/>
          <p:cNvSpPr txBox="1"/>
          <p:nvPr/>
        </p:nvSpPr>
        <p:spPr>
          <a:xfrm>
            <a:off x="4692500" y="3825800"/>
            <a:ext cx="3747900" cy="9852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PSO + ABC </a:t>
            </a:r>
            <a:r>
              <a:rPr lang="en" sz="1300">
                <a:latin typeface="Times New Roman"/>
                <a:ea typeface="Times New Roman"/>
                <a:cs typeface="Times New Roman"/>
                <a:sym typeface="Times New Roman"/>
              </a:rPr>
              <a:t>- Algo 2 </a:t>
            </a:r>
            <a:endParaRPr b="1" sz="1300">
              <a:solidFill>
                <a:srgbClr val="0000FF"/>
              </a:solidFill>
              <a:latin typeface="Times New Roman"/>
              <a:ea typeface="Times New Roman"/>
              <a:cs typeface="Times New Roman"/>
              <a:sym typeface="Times New Roman"/>
            </a:endParaRPr>
          </a:p>
          <a:p>
            <a:pPr indent="-311150" lvl="0" marL="457200" rtl="0" algn="just">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TLBO + ABC </a:t>
            </a:r>
            <a:r>
              <a:rPr lang="en" sz="1300">
                <a:latin typeface="Times New Roman"/>
                <a:ea typeface="Times New Roman"/>
                <a:cs typeface="Times New Roman"/>
                <a:sym typeface="Times New Roman"/>
              </a:rPr>
              <a:t>- Algo 4</a:t>
            </a:r>
            <a:endParaRPr b="1" sz="1300">
              <a:solidFill>
                <a:srgbClr val="0000FF"/>
              </a:solidFill>
              <a:latin typeface="Times New Roman"/>
              <a:ea typeface="Times New Roman"/>
              <a:cs typeface="Times New Roman"/>
              <a:sym typeface="Times New Roman"/>
            </a:endParaRPr>
          </a:p>
          <a:p>
            <a:pPr indent="-311150" lvl="0" marL="457200" rtl="0" algn="just">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MBO + ABC </a:t>
            </a:r>
            <a:r>
              <a:rPr lang="en" sz="1300">
                <a:latin typeface="Times New Roman"/>
                <a:ea typeface="Times New Roman"/>
                <a:cs typeface="Times New Roman"/>
                <a:sym typeface="Times New Roman"/>
              </a:rPr>
              <a:t>- Algo 6</a:t>
            </a:r>
            <a:endParaRPr b="1" sz="1300">
              <a:solidFill>
                <a:srgbClr val="0000FF"/>
              </a:solidFill>
              <a:latin typeface="Times New Roman"/>
              <a:ea typeface="Times New Roman"/>
              <a:cs typeface="Times New Roman"/>
              <a:sym typeface="Times New Roman"/>
            </a:endParaRPr>
          </a:p>
          <a:p>
            <a:pPr indent="-311150" lvl="0" marL="457200" rtl="0" algn="just">
              <a:spcBef>
                <a:spcPts val="0"/>
              </a:spcBef>
              <a:spcAft>
                <a:spcPts val="0"/>
              </a:spcAft>
              <a:buClr>
                <a:srgbClr val="0000FF"/>
              </a:buClr>
              <a:buSzPts val="1300"/>
              <a:buFont typeface="Times New Roman"/>
              <a:buChar char="➔"/>
            </a:pPr>
            <a:r>
              <a:rPr b="1" lang="en" sz="1300">
                <a:solidFill>
                  <a:srgbClr val="0000FF"/>
                </a:solidFill>
                <a:latin typeface="Times New Roman"/>
                <a:ea typeface="Times New Roman"/>
                <a:cs typeface="Times New Roman"/>
                <a:sym typeface="Times New Roman"/>
              </a:rPr>
              <a:t>AOA + ABC </a:t>
            </a:r>
            <a:r>
              <a:rPr lang="en" sz="1300">
                <a:latin typeface="Times New Roman"/>
                <a:ea typeface="Times New Roman"/>
                <a:cs typeface="Times New Roman"/>
                <a:sym typeface="Times New Roman"/>
              </a:rPr>
              <a:t>- Algo 8</a:t>
            </a:r>
            <a:endParaRPr b="1" sz="1300">
              <a:solidFill>
                <a:srgbClr val="0000FF"/>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VISUALISATION OF RESULTS USING PARETO FRONT</a:t>
            </a:r>
            <a:endParaRPr b="1" sz="2400"/>
          </a:p>
        </p:txBody>
      </p:sp>
      <p:pic>
        <p:nvPicPr>
          <p:cNvPr id="759" name="Google Shape;759;p103"/>
          <p:cNvPicPr preferRelativeResize="0"/>
          <p:nvPr/>
        </p:nvPicPr>
        <p:blipFill>
          <a:blip r:embed="rId3">
            <a:alphaModFix/>
          </a:blip>
          <a:stretch>
            <a:fillRect/>
          </a:stretch>
        </p:blipFill>
        <p:spPr>
          <a:xfrm>
            <a:off x="4572000" y="659150"/>
            <a:ext cx="4572001" cy="4484348"/>
          </a:xfrm>
          <a:prstGeom prst="rect">
            <a:avLst/>
          </a:prstGeom>
          <a:noFill/>
          <a:ln>
            <a:noFill/>
          </a:ln>
        </p:spPr>
      </p:pic>
      <p:pic>
        <p:nvPicPr>
          <p:cNvPr id="760" name="Google Shape;760;p103"/>
          <p:cNvPicPr preferRelativeResize="0"/>
          <p:nvPr/>
        </p:nvPicPr>
        <p:blipFill>
          <a:blip r:embed="rId4">
            <a:alphaModFix/>
          </a:blip>
          <a:stretch>
            <a:fillRect/>
          </a:stretch>
        </p:blipFill>
        <p:spPr>
          <a:xfrm>
            <a:off x="0" y="659150"/>
            <a:ext cx="4572001" cy="44843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81" name="Google Shape;181;p32"/>
          <p:cNvSpPr txBox="1"/>
          <p:nvPr>
            <p:ph type="title"/>
          </p:nvPr>
        </p:nvSpPr>
        <p:spPr>
          <a:xfrm>
            <a:off x="490250" y="488250"/>
            <a:ext cx="75807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6000"/>
              <a:buNone/>
            </a:pPr>
            <a:r>
              <a:rPr b="1" lang="en" sz="4800"/>
              <a:t>2. PROBLEM DEFINITION</a:t>
            </a:r>
            <a:endParaRPr sz="4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VISUALISATION OF RESULTS USING PARETO FRONT</a:t>
            </a:r>
            <a:endParaRPr b="1" sz="2400"/>
          </a:p>
        </p:txBody>
      </p:sp>
      <p:pic>
        <p:nvPicPr>
          <p:cNvPr id="766" name="Google Shape;766;p104"/>
          <p:cNvPicPr preferRelativeResize="0"/>
          <p:nvPr/>
        </p:nvPicPr>
        <p:blipFill>
          <a:blip r:embed="rId3">
            <a:alphaModFix/>
          </a:blip>
          <a:stretch>
            <a:fillRect/>
          </a:stretch>
        </p:blipFill>
        <p:spPr>
          <a:xfrm>
            <a:off x="0" y="659150"/>
            <a:ext cx="4571999" cy="4484349"/>
          </a:xfrm>
          <a:prstGeom prst="rect">
            <a:avLst/>
          </a:prstGeom>
          <a:noFill/>
          <a:ln>
            <a:noFill/>
          </a:ln>
        </p:spPr>
      </p:pic>
      <p:pic>
        <p:nvPicPr>
          <p:cNvPr id="767" name="Google Shape;767;p104"/>
          <p:cNvPicPr preferRelativeResize="0"/>
          <p:nvPr/>
        </p:nvPicPr>
        <p:blipFill>
          <a:blip r:embed="rId4">
            <a:alphaModFix/>
          </a:blip>
          <a:stretch>
            <a:fillRect/>
          </a:stretch>
        </p:blipFill>
        <p:spPr>
          <a:xfrm>
            <a:off x="4572000" y="659150"/>
            <a:ext cx="4571999" cy="44843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0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VISUALISATION OF RESULTS USING PARETO FRONT</a:t>
            </a:r>
            <a:endParaRPr b="1" sz="2400"/>
          </a:p>
        </p:txBody>
      </p:sp>
      <p:pic>
        <p:nvPicPr>
          <p:cNvPr id="773" name="Google Shape;773;p105"/>
          <p:cNvPicPr preferRelativeResize="0"/>
          <p:nvPr/>
        </p:nvPicPr>
        <p:blipFill>
          <a:blip r:embed="rId3">
            <a:alphaModFix/>
          </a:blip>
          <a:stretch>
            <a:fillRect/>
          </a:stretch>
        </p:blipFill>
        <p:spPr>
          <a:xfrm>
            <a:off x="0" y="659150"/>
            <a:ext cx="4571999" cy="4484349"/>
          </a:xfrm>
          <a:prstGeom prst="rect">
            <a:avLst/>
          </a:prstGeom>
          <a:noFill/>
          <a:ln>
            <a:noFill/>
          </a:ln>
        </p:spPr>
      </p:pic>
      <p:pic>
        <p:nvPicPr>
          <p:cNvPr id="774" name="Google Shape;774;p105"/>
          <p:cNvPicPr preferRelativeResize="0"/>
          <p:nvPr/>
        </p:nvPicPr>
        <p:blipFill>
          <a:blip r:embed="rId4">
            <a:alphaModFix/>
          </a:blip>
          <a:stretch>
            <a:fillRect/>
          </a:stretch>
        </p:blipFill>
        <p:spPr>
          <a:xfrm>
            <a:off x="4572000" y="659150"/>
            <a:ext cx="4571999" cy="4484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descr="Closeup from the side of a hand pushing a knob on an audio mixer" id="779" name="Google Shape;779;p106"/>
          <p:cNvPicPr preferRelativeResize="0"/>
          <p:nvPr/>
        </p:nvPicPr>
        <p:blipFill rotWithShape="1">
          <a:blip r:embed="rId3">
            <a:alphaModFix/>
          </a:blip>
          <a:srcRect b="15419" l="7506" r="42247" t="0"/>
          <a:stretch/>
        </p:blipFill>
        <p:spPr>
          <a:xfrm>
            <a:off x="-9150" y="0"/>
            <a:ext cx="3348301" cy="5143501"/>
          </a:xfrm>
          <a:prstGeom prst="rect">
            <a:avLst/>
          </a:prstGeom>
          <a:noFill/>
          <a:ln>
            <a:noFill/>
          </a:ln>
        </p:spPr>
      </p:pic>
      <p:sp>
        <p:nvSpPr>
          <p:cNvPr id="780" name="Google Shape;780;p106"/>
          <p:cNvSpPr txBox="1"/>
          <p:nvPr>
            <p:ph type="title"/>
          </p:nvPr>
        </p:nvSpPr>
        <p:spPr>
          <a:xfrm>
            <a:off x="300750" y="1189425"/>
            <a:ext cx="2728500" cy="21240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0"/>
              </a:spcAft>
              <a:buSzPts val="4200"/>
              <a:buNone/>
            </a:pPr>
            <a:r>
              <a:rPr b="1" lang="en"/>
              <a:t>8</a:t>
            </a:r>
            <a:r>
              <a:rPr b="1" lang="en">
                <a:solidFill>
                  <a:schemeClr val="lt1"/>
                </a:solidFill>
              </a:rPr>
              <a:t>.GOALS FOR</a:t>
            </a:r>
            <a:r>
              <a:rPr b="1" lang="en"/>
              <a:t> </a:t>
            </a:r>
            <a:r>
              <a:rPr b="1" lang="en">
                <a:solidFill>
                  <a:schemeClr val="lt1"/>
                </a:solidFill>
              </a:rPr>
              <a:t>NEXT MEETING</a:t>
            </a:r>
            <a:endParaRPr b="1">
              <a:solidFill>
                <a:schemeClr val="lt1"/>
              </a:solidFill>
            </a:endParaRPr>
          </a:p>
        </p:txBody>
      </p:sp>
      <p:sp>
        <p:nvSpPr>
          <p:cNvPr id="781" name="Google Shape;781;p106"/>
          <p:cNvSpPr txBox="1"/>
          <p:nvPr/>
        </p:nvSpPr>
        <p:spPr>
          <a:xfrm>
            <a:off x="3339150" y="940200"/>
            <a:ext cx="5805000" cy="3263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SzPts val="2000"/>
              <a:buFont typeface="Oswald"/>
              <a:buChar char="●"/>
            </a:pPr>
            <a:r>
              <a:rPr b="1" i="0" lang="en" sz="2000" u="none" cap="none" strike="noStrike">
                <a:solidFill>
                  <a:srgbClr val="000000"/>
                </a:solidFill>
                <a:latin typeface="Oswald"/>
                <a:ea typeface="Oswald"/>
                <a:cs typeface="Oswald"/>
                <a:sym typeface="Oswald"/>
              </a:rPr>
              <a:t>To </a:t>
            </a:r>
            <a:r>
              <a:rPr b="1" lang="en" sz="2000">
                <a:latin typeface="Oswald"/>
                <a:ea typeface="Oswald"/>
                <a:cs typeface="Oswald"/>
                <a:sym typeface="Oswald"/>
              </a:rPr>
              <a:t>apply the developed algorithms for a case-study in real-time industrial assembly data through a permitted industrial visit.</a:t>
            </a:r>
            <a:endParaRPr b="1" i="0" sz="20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700"/>
              <a:buFont typeface="Arial"/>
              <a:buNone/>
            </a:pPr>
            <a:r>
              <a:t/>
            </a:r>
            <a:endParaRPr b="1" i="0" sz="2000" u="none" cap="none" strike="noStrike">
              <a:solidFill>
                <a:srgbClr val="000000"/>
              </a:solidFill>
              <a:latin typeface="Oswald"/>
              <a:ea typeface="Oswald"/>
              <a:cs typeface="Oswald"/>
              <a:sym typeface="Oswald"/>
            </a:endParaRPr>
          </a:p>
          <a:p>
            <a:pPr indent="-355600" lvl="0" marL="457200" marR="0" rtl="0" algn="l">
              <a:lnSpc>
                <a:spcPct val="100000"/>
              </a:lnSpc>
              <a:spcBef>
                <a:spcPts val="0"/>
              </a:spcBef>
              <a:spcAft>
                <a:spcPts val="0"/>
              </a:spcAft>
              <a:buSzPts val="2000"/>
              <a:buFont typeface="Oswald"/>
              <a:buChar char="●"/>
            </a:pPr>
            <a:r>
              <a:rPr b="1" lang="en" sz="2000">
                <a:latin typeface="Oswald"/>
                <a:ea typeface="Oswald"/>
                <a:cs typeface="Oswald"/>
                <a:sym typeface="Oswald"/>
              </a:rPr>
              <a:t>Modify the algorithms according to industry-specific norms and present the balanced assembly line results. </a:t>
            </a:r>
            <a:endParaRPr b="1" i="0" sz="20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700"/>
              <a:buFont typeface="Arial"/>
              <a:buNone/>
            </a:pPr>
            <a:r>
              <a:t/>
            </a:r>
            <a:endParaRPr b="1" i="0" sz="2000" u="none" cap="none" strike="noStrike">
              <a:solidFill>
                <a:srgbClr val="000000"/>
              </a:solidFill>
              <a:latin typeface="Oswald"/>
              <a:ea typeface="Oswald"/>
              <a:cs typeface="Oswald"/>
              <a:sym typeface="Oswald"/>
            </a:endParaRPr>
          </a:p>
          <a:p>
            <a:pPr indent="-355600" lvl="0" marL="457200" marR="0" rtl="0" algn="l">
              <a:lnSpc>
                <a:spcPct val="100000"/>
              </a:lnSpc>
              <a:spcBef>
                <a:spcPts val="0"/>
              </a:spcBef>
              <a:spcAft>
                <a:spcPts val="0"/>
              </a:spcAft>
              <a:buSzPts val="2000"/>
              <a:buFont typeface="Oswald"/>
              <a:buChar char="●"/>
            </a:pPr>
            <a:r>
              <a:rPr b="1" lang="en" sz="2000">
                <a:latin typeface="Oswald"/>
                <a:ea typeface="Oswald"/>
                <a:cs typeface="Oswald"/>
                <a:sym typeface="Oswald"/>
              </a:rPr>
              <a:t>Completion of final report and journal for publication.</a:t>
            </a:r>
            <a:endParaRPr b="1" i="0" sz="2000" u="none" cap="none" strike="noStrike">
              <a:solidFill>
                <a:srgbClr val="000000"/>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1">
                                            <p:txEl>
                                              <p:pRg end="0" st="0"/>
                                            </p:txEl>
                                          </p:spTgt>
                                        </p:tgtEl>
                                        <p:attrNameLst>
                                          <p:attrName>style.visibility</p:attrName>
                                        </p:attrNameLst>
                                      </p:cBhvr>
                                      <p:to>
                                        <p:strVal val="visible"/>
                                      </p:to>
                                    </p:set>
                                    <p:anim calcmode="lin" valueType="num">
                                      <p:cBhvr additive="base">
                                        <p:cTn dur="1000"/>
                                        <p:tgtEl>
                                          <p:spTgt spid="78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1">
                                            <p:txEl>
                                              <p:pRg end="1" st="1"/>
                                            </p:txEl>
                                          </p:spTgt>
                                        </p:tgtEl>
                                        <p:attrNameLst>
                                          <p:attrName>style.visibility</p:attrName>
                                        </p:attrNameLst>
                                      </p:cBhvr>
                                      <p:to>
                                        <p:strVal val="visible"/>
                                      </p:to>
                                    </p:set>
                                    <p:anim calcmode="lin" valueType="num">
                                      <p:cBhvr additive="base">
                                        <p:cTn dur="1000"/>
                                        <p:tgtEl>
                                          <p:spTgt spid="78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1">
                                            <p:txEl>
                                              <p:pRg end="2" st="2"/>
                                            </p:txEl>
                                          </p:spTgt>
                                        </p:tgtEl>
                                        <p:attrNameLst>
                                          <p:attrName>style.visibility</p:attrName>
                                        </p:attrNameLst>
                                      </p:cBhvr>
                                      <p:to>
                                        <p:strVal val="visible"/>
                                      </p:to>
                                    </p:set>
                                    <p:anim calcmode="lin" valueType="num">
                                      <p:cBhvr additive="base">
                                        <p:cTn dur="1000"/>
                                        <p:tgtEl>
                                          <p:spTgt spid="78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1">
                                            <p:txEl>
                                              <p:pRg end="3" st="3"/>
                                            </p:txEl>
                                          </p:spTgt>
                                        </p:tgtEl>
                                        <p:attrNameLst>
                                          <p:attrName>style.visibility</p:attrName>
                                        </p:attrNameLst>
                                      </p:cBhvr>
                                      <p:to>
                                        <p:strVal val="visible"/>
                                      </p:to>
                                    </p:set>
                                    <p:anim calcmode="lin" valueType="num">
                                      <p:cBhvr additive="base">
                                        <p:cTn dur="1000"/>
                                        <p:tgtEl>
                                          <p:spTgt spid="78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1">
                                            <p:txEl>
                                              <p:pRg end="4" st="4"/>
                                            </p:txEl>
                                          </p:spTgt>
                                        </p:tgtEl>
                                        <p:attrNameLst>
                                          <p:attrName>style.visibility</p:attrName>
                                        </p:attrNameLst>
                                      </p:cBhvr>
                                      <p:to>
                                        <p:strVal val="visible"/>
                                      </p:to>
                                    </p:set>
                                    <p:anim calcmode="lin" valueType="num">
                                      <p:cBhvr additive="base">
                                        <p:cTn dur="1000"/>
                                        <p:tgtEl>
                                          <p:spTgt spid="78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10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87" name="Google Shape;787;p107"/>
          <p:cNvSpPr txBox="1"/>
          <p:nvPr>
            <p:ph type="title"/>
          </p:nvPr>
        </p:nvSpPr>
        <p:spPr>
          <a:xfrm>
            <a:off x="490250" y="488250"/>
            <a:ext cx="7580700" cy="4090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6000"/>
              <a:buNone/>
            </a:pPr>
            <a:r>
              <a:rPr b="1" lang="en" sz="4800"/>
              <a:t>9. MILESTONES   </a:t>
            </a:r>
            <a:endParaRPr b="1" sz="4800"/>
          </a:p>
          <a:p>
            <a:pPr indent="0" lvl="0" marL="0" rtl="0" algn="ctr">
              <a:lnSpc>
                <a:spcPct val="100000"/>
              </a:lnSpc>
              <a:spcBef>
                <a:spcPts val="0"/>
              </a:spcBef>
              <a:spcAft>
                <a:spcPts val="0"/>
              </a:spcAft>
              <a:buSzPts val="6000"/>
              <a:buNone/>
            </a:pPr>
            <a:r>
              <a:rPr b="1" lang="en" sz="4800"/>
              <a:t>&amp; </a:t>
            </a:r>
            <a:r>
              <a:rPr b="1" lang="en" sz="4800">
                <a:solidFill>
                  <a:schemeClr val="accent3"/>
                </a:solidFill>
              </a:rPr>
              <a:t>GANTT CHART</a:t>
            </a:r>
            <a:endParaRPr b="1" sz="4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08"/>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793" name="Google Shape;793;p108"/>
          <p:cNvPicPr preferRelativeResize="0"/>
          <p:nvPr/>
        </p:nvPicPr>
        <p:blipFill rotWithShape="1">
          <a:blip r:embed="rId4">
            <a:alphaModFix/>
          </a:blip>
          <a:srcRect b="0" l="0" r="0" t="0"/>
          <a:stretch/>
        </p:blipFill>
        <p:spPr>
          <a:xfrm>
            <a:off x="4339800" y="52425"/>
            <a:ext cx="557250" cy="338700"/>
          </a:xfrm>
          <a:prstGeom prst="rect">
            <a:avLst/>
          </a:prstGeom>
          <a:noFill/>
          <a:ln>
            <a:noFill/>
          </a:ln>
        </p:spPr>
      </p:pic>
      <p:sp>
        <p:nvSpPr>
          <p:cNvPr id="794" name="Google Shape;794;p108"/>
          <p:cNvSpPr txBox="1"/>
          <p:nvPr/>
        </p:nvSpPr>
        <p:spPr>
          <a:xfrm>
            <a:off x="4275500" y="52413"/>
            <a:ext cx="771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Impact"/>
                <a:ea typeface="Impact"/>
                <a:cs typeface="Impact"/>
                <a:sym typeface="Impact"/>
              </a:rPr>
              <a:t>Milestone</a:t>
            </a:r>
            <a:endParaRPr b="0" i="0" sz="1000" u="none" cap="none" strike="noStrike">
              <a:solidFill>
                <a:srgbClr val="000000"/>
              </a:solidFill>
              <a:latin typeface="Impact"/>
              <a:ea typeface="Impact"/>
              <a:cs typeface="Impact"/>
              <a:sym typeface="Impac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8" name="Shape 798"/>
        <p:cNvGrpSpPr/>
        <p:nvPr/>
      </p:nvGrpSpPr>
      <p:grpSpPr>
        <a:xfrm>
          <a:off x="0" y="0"/>
          <a:ext cx="0" cy="0"/>
          <a:chOff x="0" y="0"/>
          <a:chExt cx="0" cy="0"/>
        </a:xfrm>
      </p:grpSpPr>
      <p:cxnSp>
        <p:nvCxnSpPr>
          <p:cNvPr id="799" name="Google Shape;799;p109"/>
          <p:cNvCxnSpPr/>
          <p:nvPr/>
        </p:nvCxnSpPr>
        <p:spPr>
          <a:xfrm>
            <a:off x="4574500" y="7475"/>
            <a:ext cx="22500" cy="5173500"/>
          </a:xfrm>
          <a:prstGeom prst="straightConnector1">
            <a:avLst/>
          </a:prstGeom>
          <a:noFill/>
          <a:ln cap="flat" cmpd="sng" w="28575">
            <a:solidFill>
              <a:schemeClr val="dk2"/>
            </a:solidFill>
            <a:prstDash val="solid"/>
            <a:round/>
            <a:headEnd len="med" w="med" type="none"/>
            <a:tailEnd len="med" w="med" type="none"/>
          </a:ln>
        </p:spPr>
      </p:cxnSp>
      <p:pic>
        <p:nvPicPr>
          <p:cNvPr id="800" name="Google Shape;800;p109"/>
          <p:cNvPicPr preferRelativeResize="0"/>
          <p:nvPr/>
        </p:nvPicPr>
        <p:blipFill>
          <a:blip r:embed="rId3">
            <a:alphaModFix/>
          </a:blip>
          <a:stretch>
            <a:fillRect/>
          </a:stretch>
        </p:blipFill>
        <p:spPr>
          <a:xfrm>
            <a:off x="82475" y="121875"/>
            <a:ext cx="1210200" cy="1681500"/>
          </a:xfrm>
          <a:prstGeom prst="ellipse">
            <a:avLst/>
          </a:prstGeom>
          <a:noFill/>
          <a:ln cap="flat" cmpd="sng" w="9525">
            <a:solidFill>
              <a:srgbClr val="000000"/>
            </a:solidFill>
            <a:prstDash val="solid"/>
            <a:round/>
            <a:headEnd len="sm" w="sm" type="none"/>
            <a:tailEnd len="sm" w="sm" type="none"/>
          </a:ln>
        </p:spPr>
      </p:pic>
      <p:pic>
        <p:nvPicPr>
          <p:cNvPr id="801" name="Google Shape;801;p109"/>
          <p:cNvPicPr preferRelativeResize="0"/>
          <p:nvPr/>
        </p:nvPicPr>
        <p:blipFill>
          <a:blip r:embed="rId4">
            <a:alphaModFix/>
          </a:blip>
          <a:stretch>
            <a:fillRect/>
          </a:stretch>
        </p:blipFill>
        <p:spPr>
          <a:xfrm>
            <a:off x="4786575" y="151850"/>
            <a:ext cx="1210200" cy="1681500"/>
          </a:xfrm>
          <a:prstGeom prst="ellipse">
            <a:avLst/>
          </a:prstGeom>
          <a:noFill/>
          <a:ln cap="flat" cmpd="sng" w="9525">
            <a:solidFill>
              <a:srgbClr val="000000"/>
            </a:solidFill>
            <a:prstDash val="solid"/>
            <a:round/>
            <a:headEnd len="sm" w="sm" type="none"/>
            <a:tailEnd len="sm" w="sm" type="none"/>
          </a:ln>
        </p:spPr>
      </p:pic>
      <p:sp>
        <p:nvSpPr>
          <p:cNvPr id="802" name="Google Shape;802;p109"/>
          <p:cNvSpPr txBox="1"/>
          <p:nvPr/>
        </p:nvSpPr>
        <p:spPr>
          <a:xfrm>
            <a:off x="1290400" y="131475"/>
            <a:ext cx="3306600" cy="16623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rgbClr val="0000FF"/>
              </a:buClr>
              <a:buSzPts val="1200"/>
              <a:buFont typeface="Roboto"/>
              <a:buChar char="❖"/>
            </a:pPr>
            <a:r>
              <a:rPr lang="en" sz="1200">
                <a:solidFill>
                  <a:srgbClr val="0000FF"/>
                </a:solidFill>
                <a:latin typeface="Roboto"/>
                <a:ea typeface="Roboto"/>
                <a:cs typeface="Roboto"/>
                <a:sym typeface="Roboto"/>
              </a:rPr>
              <a:t>Coding the consecutive method to evaluate objective functions (cycle time and energy consumption).</a:t>
            </a:r>
            <a:endParaRPr sz="1200">
              <a:solidFill>
                <a:srgbClr val="0000FF"/>
              </a:solidFill>
              <a:latin typeface="Roboto"/>
              <a:ea typeface="Roboto"/>
              <a:cs typeface="Roboto"/>
              <a:sym typeface="Roboto"/>
            </a:endParaRPr>
          </a:p>
          <a:p>
            <a:pPr indent="-304800" lvl="0" marL="457200" rtl="0" algn="just">
              <a:spcBef>
                <a:spcPts val="0"/>
              </a:spcBef>
              <a:spcAft>
                <a:spcPts val="0"/>
              </a:spcAft>
              <a:buClr>
                <a:srgbClr val="C00000"/>
              </a:buClr>
              <a:buSzPts val="1200"/>
              <a:buFont typeface="Roboto"/>
              <a:buChar char="❖"/>
            </a:pPr>
            <a:r>
              <a:rPr lang="en" sz="1200">
                <a:solidFill>
                  <a:srgbClr val="C00000"/>
                </a:solidFill>
                <a:latin typeface="Roboto"/>
                <a:ea typeface="Roboto"/>
                <a:cs typeface="Roboto"/>
                <a:sym typeface="Roboto"/>
              </a:rPr>
              <a:t>Implementing the multi objective handling using modified fast and elitist non dominated sorting technique.</a:t>
            </a:r>
            <a:endParaRPr sz="1200">
              <a:solidFill>
                <a:srgbClr val="C00000"/>
              </a:solidFill>
              <a:latin typeface="Roboto"/>
              <a:ea typeface="Roboto"/>
              <a:cs typeface="Roboto"/>
              <a:sym typeface="Roboto"/>
            </a:endParaRPr>
          </a:p>
          <a:p>
            <a:pPr indent="-304800" lvl="0" marL="457200" rtl="0" algn="just">
              <a:spcBef>
                <a:spcPts val="0"/>
              </a:spcBef>
              <a:spcAft>
                <a:spcPts val="0"/>
              </a:spcAft>
              <a:buClr>
                <a:srgbClr val="0000FF"/>
              </a:buClr>
              <a:buSzPts val="1200"/>
              <a:buFont typeface="Roboto"/>
              <a:buChar char="❖"/>
            </a:pPr>
            <a:r>
              <a:rPr lang="en" sz="1200">
                <a:solidFill>
                  <a:srgbClr val="0000FF"/>
                </a:solidFill>
                <a:latin typeface="Roboto"/>
                <a:ea typeface="Roboto"/>
                <a:cs typeface="Roboto"/>
                <a:sym typeface="Roboto"/>
              </a:rPr>
              <a:t>Coding the algorithms, PSO, TLBO, MBO &amp; AOA.</a:t>
            </a:r>
            <a:endParaRPr sz="1200">
              <a:solidFill>
                <a:srgbClr val="CC0000"/>
              </a:solidFill>
              <a:latin typeface="Roboto"/>
              <a:ea typeface="Roboto"/>
              <a:cs typeface="Roboto"/>
              <a:sym typeface="Roboto"/>
            </a:endParaRPr>
          </a:p>
        </p:txBody>
      </p:sp>
      <p:sp>
        <p:nvSpPr>
          <p:cNvPr id="803" name="Google Shape;803;p109"/>
          <p:cNvSpPr txBox="1"/>
          <p:nvPr/>
        </p:nvSpPr>
        <p:spPr>
          <a:xfrm>
            <a:off x="82475" y="1854575"/>
            <a:ext cx="4410000" cy="31401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rgbClr val="C00000"/>
              </a:buClr>
              <a:buSzPts val="1200"/>
              <a:buFont typeface="Roboto"/>
              <a:buChar char="❖"/>
            </a:pPr>
            <a:r>
              <a:rPr lang="en" sz="1200">
                <a:solidFill>
                  <a:srgbClr val="C00000"/>
                </a:solidFill>
                <a:latin typeface="Roboto"/>
                <a:ea typeface="Roboto"/>
                <a:cs typeface="Roboto"/>
                <a:sym typeface="Roboto"/>
              </a:rPr>
              <a:t>Implementing the hybrid version of all above 4 algorithms, i.e.., coding the scout phase from ABC algorithm and merging it with already coded algorithms.</a:t>
            </a:r>
            <a:endParaRPr sz="1200">
              <a:solidFill>
                <a:srgbClr val="C00000"/>
              </a:solidFill>
              <a:latin typeface="Roboto"/>
              <a:ea typeface="Roboto"/>
              <a:cs typeface="Roboto"/>
              <a:sym typeface="Roboto"/>
            </a:endParaRPr>
          </a:p>
          <a:p>
            <a:pPr indent="-304800" lvl="0" marL="457200" rtl="0" algn="just">
              <a:spcBef>
                <a:spcPts val="0"/>
              </a:spcBef>
              <a:spcAft>
                <a:spcPts val="0"/>
              </a:spcAft>
              <a:buClr>
                <a:srgbClr val="0000FF"/>
              </a:buClr>
              <a:buSzPts val="1200"/>
              <a:buFont typeface="Roboto"/>
              <a:buChar char="❖"/>
            </a:pPr>
            <a:r>
              <a:rPr lang="en" sz="1200">
                <a:solidFill>
                  <a:srgbClr val="0000FF"/>
                </a:solidFill>
                <a:latin typeface="Roboto"/>
                <a:ea typeface="Roboto"/>
                <a:cs typeface="Roboto"/>
                <a:sym typeface="Roboto"/>
              </a:rPr>
              <a:t>Developing a code to generate the data according to the users specification for human robot </a:t>
            </a:r>
            <a:r>
              <a:rPr lang="en" sz="1200">
                <a:solidFill>
                  <a:srgbClr val="0000FF"/>
                </a:solidFill>
                <a:latin typeface="Roboto"/>
                <a:ea typeface="Roboto"/>
                <a:cs typeface="Roboto"/>
                <a:sym typeface="Roboto"/>
              </a:rPr>
              <a:t>collaborative</a:t>
            </a:r>
            <a:r>
              <a:rPr lang="en" sz="1200">
                <a:solidFill>
                  <a:srgbClr val="0000FF"/>
                </a:solidFill>
                <a:latin typeface="Roboto"/>
                <a:ea typeface="Roboto"/>
                <a:cs typeface="Roboto"/>
                <a:sym typeface="Roboto"/>
              </a:rPr>
              <a:t> assembly line.</a:t>
            </a:r>
            <a:endParaRPr sz="1200">
              <a:solidFill>
                <a:srgbClr val="0000FF"/>
              </a:solidFill>
              <a:latin typeface="Roboto"/>
              <a:ea typeface="Roboto"/>
              <a:cs typeface="Roboto"/>
              <a:sym typeface="Roboto"/>
            </a:endParaRPr>
          </a:p>
          <a:p>
            <a:pPr indent="-304800" lvl="0" marL="457200" rtl="0" algn="just">
              <a:spcBef>
                <a:spcPts val="0"/>
              </a:spcBef>
              <a:spcAft>
                <a:spcPts val="0"/>
              </a:spcAft>
              <a:buClr>
                <a:srgbClr val="C00000"/>
              </a:buClr>
              <a:buSzPts val="1200"/>
              <a:buFont typeface="Roboto"/>
              <a:buChar char="❖"/>
            </a:pPr>
            <a:r>
              <a:rPr lang="en" sz="1200">
                <a:solidFill>
                  <a:srgbClr val="C00000"/>
                </a:solidFill>
                <a:latin typeface="Roboto"/>
                <a:ea typeface="Roboto"/>
                <a:cs typeface="Roboto"/>
                <a:sym typeface="Roboto"/>
              </a:rPr>
              <a:t>Software implementation of all the above code into a single file which can be used by any user to run for different datasets.</a:t>
            </a:r>
            <a:endParaRPr sz="1200">
              <a:solidFill>
                <a:srgbClr val="C00000"/>
              </a:solidFill>
              <a:latin typeface="Roboto"/>
              <a:ea typeface="Roboto"/>
              <a:cs typeface="Roboto"/>
              <a:sym typeface="Roboto"/>
            </a:endParaRPr>
          </a:p>
          <a:p>
            <a:pPr indent="-304800" lvl="0" marL="457200" rtl="0" algn="just">
              <a:spcBef>
                <a:spcPts val="0"/>
              </a:spcBef>
              <a:spcAft>
                <a:spcPts val="0"/>
              </a:spcAft>
              <a:buClr>
                <a:srgbClr val="0000FF"/>
              </a:buClr>
              <a:buSzPts val="1200"/>
              <a:buFont typeface="Roboto"/>
              <a:buChar char="❖"/>
            </a:pPr>
            <a:r>
              <a:rPr lang="en" sz="1200">
                <a:solidFill>
                  <a:srgbClr val="0000FF"/>
                </a:solidFill>
                <a:latin typeface="Roboto"/>
                <a:ea typeface="Roboto"/>
                <a:cs typeface="Roboto"/>
                <a:sym typeface="Roboto"/>
              </a:rPr>
              <a:t>Fine tuning the iterations and parameters of each algorithm for different sized datasets.</a:t>
            </a:r>
            <a:endParaRPr sz="1200">
              <a:solidFill>
                <a:srgbClr val="0000FF"/>
              </a:solidFill>
              <a:latin typeface="Roboto"/>
              <a:ea typeface="Roboto"/>
              <a:cs typeface="Roboto"/>
              <a:sym typeface="Roboto"/>
            </a:endParaRPr>
          </a:p>
          <a:p>
            <a:pPr indent="-304800" lvl="0" marL="457200" rtl="0" algn="just">
              <a:spcBef>
                <a:spcPts val="0"/>
              </a:spcBef>
              <a:spcAft>
                <a:spcPts val="0"/>
              </a:spcAft>
              <a:buClr>
                <a:srgbClr val="C00000"/>
              </a:buClr>
              <a:buSzPts val="1200"/>
              <a:buFont typeface="Roboto"/>
              <a:buChar char="❖"/>
            </a:pPr>
            <a:r>
              <a:rPr lang="en" sz="1200">
                <a:solidFill>
                  <a:srgbClr val="C00000"/>
                </a:solidFill>
                <a:latin typeface="Roboto"/>
                <a:ea typeface="Roboto"/>
                <a:cs typeface="Roboto"/>
                <a:sym typeface="Roboto"/>
              </a:rPr>
              <a:t>Modifying the code to read input from a file of any size.</a:t>
            </a:r>
            <a:endParaRPr sz="1200">
              <a:solidFill>
                <a:srgbClr val="0000FF"/>
              </a:solidFill>
              <a:latin typeface="Roboto"/>
              <a:ea typeface="Roboto"/>
              <a:cs typeface="Roboto"/>
              <a:sym typeface="Roboto"/>
            </a:endParaRPr>
          </a:p>
          <a:p>
            <a:pPr indent="-304800" lvl="0" marL="457200" rtl="0" algn="just">
              <a:spcBef>
                <a:spcPts val="0"/>
              </a:spcBef>
              <a:spcAft>
                <a:spcPts val="0"/>
              </a:spcAft>
              <a:buClr>
                <a:srgbClr val="0000FF"/>
              </a:buClr>
              <a:buSzPts val="1200"/>
              <a:buFont typeface="Roboto"/>
              <a:buChar char="❖"/>
            </a:pPr>
            <a:r>
              <a:rPr lang="en" sz="1200">
                <a:solidFill>
                  <a:srgbClr val="0000FF"/>
                </a:solidFill>
                <a:latin typeface="Roboto"/>
                <a:ea typeface="Roboto"/>
                <a:cs typeface="Roboto"/>
                <a:sym typeface="Roboto"/>
              </a:rPr>
              <a:t>Developing a code to read the tab </a:t>
            </a:r>
            <a:r>
              <a:rPr lang="en" sz="1200">
                <a:solidFill>
                  <a:srgbClr val="0000FF"/>
                </a:solidFill>
                <a:latin typeface="Roboto"/>
                <a:ea typeface="Roboto"/>
                <a:cs typeface="Roboto"/>
                <a:sym typeface="Roboto"/>
              </a:rPr>
              <a:t>separated</a:t>
            </a:r>
            <a:r>
              <a:rPr lang="en" sz="1200">
                <a:solidFill>
                  <a:srgbClr val="0000FF"/>
                </a:solidFill>
                <a:latin typeface="Roboto"/>
                <a:ea typeface="Roboto"/>
                <a:cs typeface="Roboto"/>
                <a:sym typeface="Roboto"/>
              </a:rPr>
              <a:t> file and evaluate </a:t>
            </a:r>
            <a:r>
              <a:rPr lang="en" sz="1200">
                <a:solidFill>
                  <a:srgbClr val="0000FF"/>
                </a:solidFill>
                <a:latin typeface="Roboto"/>
                <a:ea typeface="Roboto"/>
                <a:cs typeface="Roboto"/>
                <a:sym typeface="Roboto"/>
              </a:rPr>
              <a:t>performance</a:t>
            </a:r>
            <a:r>
              <a:rPr lang="en" sz="1200">
                <a:solidFill>
                  <a:srgbClr val="0000FF"/>
                </a:solidFill>
                <a:latin typeface="Roboto"/>
                <a:ea typeface="Roboto"/>
                <a:cs typeface="Roboto"/>
                <a:sym typeface="Roboto"/>
              </a:rPr>
              <a:t> </a:t>
            </a:r>
            <a:r>
              <a:rPr lang="en" sz="1200">
                <a:solidFill>
                  <a:srgbClr val="0000FF"/>
                </a:solidFill>
                <a:latin typeface="Roboto"/>
                <a:ea typeface="Roboto"/>
                <a:cs typeface="Roboto"/>
                <a:sym typeface="Roboto"/>
              </a:rPr>
              <a:t>indicators for each different algorithms to compare them.</a:t>
            </a:r>
            <a:endParaRPr sz="1200">
              <a:solidFill>
                <a:srgbClr val="0000FF"/>
              </a:solidFill>
              <a:latin typeface="Roboto"/>
              <a:ea typeface="Roboto"/>
              <a:cs typeface="Roboto"/>
              <a:sym typeface="Roboto"/>
            </a:endParaRPr>
          </a:p>
        </p:txBody>
      </p:sp>
      <p:sp>
        <p:nvSpPr>
          <p:cNvPr id="804" name="Google Shape;804;p109"/>
          <p:cNvSpPr txBox="1"/>
          <p:nvPr/>
        </p:nvSpPr>
        <p:spPr>
          <a:xfrm>
            <a:off x="5862625" y="121875"/>
            <a:ext cx="31812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Carried out extensive literature review for assembly line balancing, robotic assembly line specifications, and all of the implemented algorithms.</a:t>
            </a:r>
            <a:endParaRPr sz="1300">
              <a:solidFill>
                <a:schemeClr val="accent3"/>
              </a:solidFill>
              <a:latin typeface="Roboto"/>
              <a:ea typeface="Roboto"/>
              <a:cs typeface="Roboto"/>
              <a:sym typeface="Roboto"/>
            </a:endParaRPr>
          </a:p>
          <a:p>
            <a:pPr indent="-311150" lvl="0" marL="457200" rtl="0" algn="l">
              <a:spcBef>
                <a:spcPts val="0"/>
              </a:spcBef>
              <a:spcAft>
                <a:spcPts val="0"/>
              </a:spcAft>
              <a:buClr>
                <a:srgbClr val="0000FF"/>
              </a:buClr>
              <a:buSzPts val="1300"/>
              <a:buFont typeface="Roboto"/>
              <a:buChar char="❖"/>
            </a:pPr>
            <a:r>
              <a:rPr lang="en" sz="1300">
                <a:solidFill>
                  <a:srgbClr val="0000FF"/>
                </a:solidFill>
                <a:latin typeface="Roboto"/>
                <a:ea typeface="Roboto"/>
                <a:cs typeface="Roboto"/>
                <a:sym typeface="Roboto"/>
              </a:rPr>
              <a:t>Parallel contribution towards deciding efficient task, resource, safety, ergonomics and layout constraints in the assembly line.</a:t>
            </a:r>
            <a:endParaRPr sz="1300">
              <a:solidFill>
                <a:srgbClr val="0000FF"/>
              </a:solidFill>
              <a:latin typeface="Roboto"/>
              <a:ea typeface="Roboto"/>
              <a:cs typeface="Roboto"/>
              <a:sym typeface="Roboto"/>
            </a:endParaRPr>
          </a:p>
        </p:txBody>
      </p:sp>
      <p:sp>
        <p:nvSpPr>
          <p:cNvPr id="805" name="Google Shape;805;p109"/>
          <p:cNvSpPr txBox="1"/>
          <p:nvPr/>
        </p:nvSpPr>
        <p:spPr>
          <a:xfrm>
            <a:off x="4599625" y="2056700"/>
            <a:ext cx="44442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C00000"/>
              </a:buClr>
              <a:buSzPts val="1300"/>
              <a:buFont typeface="Roboto"/>
              <a:buChar char="❖"/>
            </a:pPr>
            <a:r>
              <a:rPr lang="en" sz="1300">
                <a:solidFill>
                  <a:srgbClr val="C00000"/>
                </a:solidFill>
                <a:latin typeface="Roboto"/>
                <a:ea typeface="Roboto"/>
                <a:cs typeface="Roboto"/>
                <a:sym typeface="Roboto"/>
              </a:rPr>
              <a:t>Parallel contribution towards content synthesis for review and report formats.</a:t>
            </a:r>
            <a:endParaRPr sz="1300">
              <a:solidFill>
                <a:srgbClr val="C00000"/>
              </a:solidFill>
              <a:latin typeface="Roboto"/>
              <a:ea typeface="Roboto"/>
              <a:cs typeface="Roboto"/>
              <a:sym typeface="Roboto"/>
            </a:endParaRPr>
          </a:p>
          <a:p>
            <a:pPr indent="-311150" lvl="0" marL="457200" rtl="0" algn="just">
              <a:spcBef>
                <a:spcPts val="0"/>
              </a:spcBef>
              <a:spcAft>
                <a:spcPts val="0"/>
              </a:spcAft>
              <a:buClr>
                <a:srgbClr val="0000FF"/>
              </a:buClr>
              <a:buSzPts val="1300"/>
              <a:buFont typeface="Roboto"/>
              <a:buChar char="❖"/>
            </a:pPr>
            <a:r>
              <a:rPr lang="en" sz="1300">
                <a:solidFill>
                  <a:srgbClr val="0000FF"/>
                </a:solidFill>
                <a:latin typeface="Roboto"/>
                <a:ea typeface="Roboto"/>
                <a:cs typeface="Roboto"/>
                <a:sym typeface="Roboto"/>
              </a:rPr>
              <a:t>Writing the output into a tab separated file for plotting the results and compare the algorithms.</a:t>
            </a:r>
            <a:endParaRPr sz="1300">
              <a:solidFill>
                <a:srgbClr val="0000FF"/>
              </a:solidFill>
              <a:latin typeface="Roboto"/>
              <a:ea typeface="Roboto"/>
              <a:cs typeface="Roboto"/>
              <a:sym typeface="Roboto"/>
            </a:endParaRPr>
          </a:p>
          <a:p>
            <a:pPr indent="-311150" lvl="0" marL="457200" rtl="0" algn="l">
              <a:spcBef>
                <a:spcPts val="0"/>
              </a:spcBef>
              <a:spcAft>
                <a:spcPts val="0"/>
              </a:spcAft>
              <a:buClr>
                <a:srgbClr val="C00000"/>
              </a:buClr>
              <a:buSzPts val="1300"/>
              <a:buFont typeface="Roboto"/>
              <a:buChar char="❖"/>
            </a:pPr>
            <a:r>
              <a:rPr lang="en" sz="1300">
                <a:solidFill>
                  <a:srgbClr val="C00000"/>
                </a:solidFill>
                <a:latin typeface="Roboto"/>
                <a:ea typeface="Roboto"/>
                <a:cs typeface="Roboto"/>
                <a:sym typeface="Roboto"/>
              </a:rPr>
              <a:t>Collectively helped identify the best possible graphical and numerical data representation ideology for performance of the developed algorithms.</a:t>
            </a:r>
            <a:endParaRPr sz="1300">
              <a:solidFill>
                <a:srgbClr val="C00000"/>
              </a:solidFill>
              <a:latin typeface="Roboto"/>
              <a:ea typeface="Roboto"/>
              <a:cs typeface="Roboto"/>
              <a:sym typeface="Roboto"/>
            </a:endParaRPr>
          </a:p>
          <a:p>
            <a:pPr indent="-311150" lvl="0" marL="457200" rtl="0" algn="l">
              <a:spcBef>
                <a:spcPts val="0"/>
              </a:spcBef>
              <a:spcAft>
                <a:spcPts val="0"/>
              </a:spcAft>
              <a:buClr>
                <a:srgbClr val="0000FF"/>
              </a:buClr>
              <a:buSzPts val="1300"/>
              <a:buFont typeface="Roboto"/>
              <a:buChar char="❖"/>
            </a:pPr>
            <a:r>
              <a:rPr lang="en" sz="1300">
                <a:solidFill>
                  <a:srgbClr val="0000FF"/>
                </a:solidFill>
                <a:latin typeface="Roboto"/>
                <a:ea typeface="Roboto"/>
                <a:cs typeface="Roboto"/>
                <a:sym typeface="Roboto"/>
              </a:rPr>
              <a:t>Took initiative to obtain permit for an industrial case study at a semi-automated firm, with ideal environment in order to utilise the developed algorithms for case study and increase work novelty.</a:t>
            </a:r>
            <a:endParaRPr sz="1500">
              <a:solidFill>
                <a:srgbClr val="0000FF"/>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9" name="Shape 809"/>
        <p:cNvGrpSpPr/>
        <p:nvPr/>
      </p:nvGrpSpPr>
      <p:grpSpPr>
        <a:xfrm>
          <a:off x="0" y="0"/>
          <a:ext cx="0" cy="0"/>
          <a:chOff x="0" y="0"/>
          <a:chExt cx="0" cy="0"/>
        </a:xfrm>
      </p:grpSpPr>
      <p:pic>
        <p:nvPicPr>
          <p:cNvPr id="810" name="Google Shape;810;p11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811" name="Google Shape;811;p110"/>
          <p:cNvSpPr txBox="1"/>
          <p:nvPr>
            <p:ph type="title"/>
          </p:nvPr>
        </p:nvSpPr>
        <p:spPr>
          <a:xfrm>
            <a:off x="490250" y="488250"/>
            <a:ext cx="7580700" cy="4090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6000"/>
              <a:buNone/>
            </a:pPr>
            <a:r>
              <a:rPr b="1" lang="en" sz="4800"/>
              <a:t>10. REFERENCES</a:t>
            </a:r>
            <a:endParaRPr b="1" sz="48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1"/>
          <p:cNvSpPr txBox="1"/>
          <p:nvPr/>
        </p:nvSpPr>
        <p:spPr>
          <a:xfrm>
            <a:off x="85725" y="96450"/>
            <a:ext cx="8958300" cy="4710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highlight>
                  <a:srgbClr val="FCFCFC"/>
                </a:highlight>
                <a:latin typeface="Roboto"/>
                <a:ea typeface="Roboto"/>
                <a:cs typeface="Roboto"/>
                <a:sym typeface="Roboto"/>
              </a:rPr>
              <a:t>Weckenborg, C., Kieckhäfer, K., Müller, C. </a:t>
            </a:r>
            <a:r>
              <a:rPr b="0" i="1" lang="en" sz="1400" u="none" cap="none" strike="noStrike">
                <a:solidFill>
                  <a:srgbClr val="000000"/>
                </a:solidFill>
                <a:highlight>
                  <a:srgbClr val="FCFCFC"/>
                </a:highlight>
                <a:latin typeface="Roboto"/>
                <a:ea typeface="Roboto"/>
                <a:cs typeface="Roboto"/>
                <a:sym typeface="Roboto"/>
              </a:rPr>
              <a:t>et al.</a:t>
            </a:r>
            <a:r>
              <a:rPr b="0" i="0" lang="en" sz="1400" u="none" cap="none" strike="noStrike">
                <a:solidFill>
                  <a:srgbClr val="000000"/>
                </a:solidFill>
                <a:highlight>
                  <a:srgbClr val="FCFCFC"/>
                </a:highlight>
                <a:latin typeface="Roboto"/>
                <a:ea typeface="Roboto"/>
                <a:cs typeface="Roboto"/>
                <a:sym typeface="Roboto"/>
              </a:rPr>
              <a:t> Balancing of assembly lines with collaborative robots. </a:t>
            </a:r>
            <a:r>
              <a:rPr b="0" i="1" lang="en" sz="1400" u="none" cap="none" strike="noStrike">
                <a:solidFill>
                  <a:srgbClr val="000000"/>
                </a:solidFill>
                <a:highlight>
                  <a:srgbClr val="FCFCFC"/>
                </a:highlight>
                <a:latin typeface="Roboto"/>
                <a:ea typeface="Roboto"/>
                <a:cs typeface="Roboto"/>
                <a:sym typeface="Roboto"/>
              </a:rPr>
              <a:t>Bus Res</a:t>
            </a:r>
            <a:r>
              <a:rPr b="0" i="0" lang="en" sz="1400" u="none" cap="none" strike="noStrike">
                <a:solidFill>
                  <a:srgbClr val="000000"/>
                </a:solidFill>
                <a:highlight>
                  <a:srgbClr val="FCFCFC"/>
                </a:highlight>
                <a:latin typeface="Roboto"/>
                <a:ea typeface="Roboto"/>
                <a:cs typeface="Roboto"/>
                <a:sym typeface="Roboto"/>
              </a:rPr>
              <a:t> 13, 93–132 (2020). https://doi.org/10.1007/s40685-019-0101-y</a:t>
            </a:r>
            <a:endParaRPr b="0" i="0" sz="1400" u="none" cap="none" strike="noStrike">
              <a:solidFill>
                <a:srgbClr val="000000"/>
              </a:solidFill>
              <a:highlight>
                <a:srgbClr val="FCFCFC"/>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CFCFC"/>
              </a:highlight>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highlight>
                  <a:srgbClr val="FCFCFC"/>
                </a:highlight>
                <a:latin typeface="Roboto"/>
                <a:ea typeface="Roboto"/>
                <a:cs typeface="Roboto"/>
                <a:sym typeface="Roboto"/>
              </a:rPr>
              <a:t>Tamás Koltai, Imre Dimény, Viola Gallina, Alexander Gaal, Chiara Sepe, An analysis of task assignment and cycle times when robots are added to human-operated assembly lines, using mathematical programming models, International Journal of Production Economics, Volume 242, 2021, 108292, ISSN 0925-5273, https://doi.org/10.1016/j.ijpe.2021.108292.</a:t>
            </a:r>
            <a:endParaRPr b="0" i="0" sz="1400" u="none" cap="none" strike="noStrike">
              <a:solidFill>
                <a:srgbClr val="000000"/>
              </a:solidFill>
              <a:highlight>
                <a:srgbClr val="FCFCFC"/>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CFCFC"/>
              </a:highlight>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highlight>
                  <a:srgbClr val="FCFCFC"/>
                </a:highlight>
                <a:latin typeface="Roboto"/>
                <a:ea typeface="Roboto"/>
                <a:cs typeface="Roboto"/>
                <a:sym typeface="Roboto"/>
              </a:rPr>
              <a:t>Nicole Berx, Wilm Decré, Ido Morag, Peter Chemweno, Liliane Pintelon, Identification and classification of risk factors for human-robot collaboration from a system-wide perspective, Computers &amp; Industrial Engineering, Volume 163, 2022, 107827, ISSN 0360-8352, </a:t>
            </a:r>
            <a:r>
              <a:rPr b="0" i="0" lang="en" sz="1400" cap="none" strike="noStrike">
                <a:highlight>
                  <a:srgbClr val="FCFCFC"/>
                </a:highlight>
                <a:latin typeface="Roboto"/>
                <a:ea typeface="Roboto"/>
                <a:cs typeface="Roboto"/>
                <a:sym typeface="Roboto"/>
              </a:rPr>
              <a:t>https://doi.org/10.1016/j.cie.2021.107827</a:t>
            </a:r>
            <a:r>
              <a:rPr b="0" i="0" lang="en" sz="1400" u="none" cap="none" strike="noStrike">
                <a:solidFill>
                  <a:srgbClr val="000000"/>
                </a:solidFill>
                <a:highlight>
                  <a:srgbClr val="FCFCFC"/>
                </a:highlight>
                <a:latin typeface="Roboto"/>
                <a:ea typeface="Roboto"/>
                <a:cs typeface="Roboto"/>
                <a:sym typeface="Roboto"/>
              </a:rPr>
              <a:t>.</a:t>
            </a:r>
            <a:endParaRPr b="0" i="0" sz="1400" u="none" cap="none" strike="noStrike">
              <a:solidFill>
                <a:srgbClr val="000000"/>
              </a:solidFill>
              <a:highlight>
                <a:srgbClr val="FCFCFC"/>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a:highlight>
                <a:srgbClr val="FCFCFC"/>
              </a:highlight>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
                <a:highlight>
                  <a:srgbClr val="FCFCFC"/>
                </a:highlight>
                <a:latin typeface="Roboto"/>
                <a:ea typeface="Roboto"/>
                <a:cs typeface="Roboto"/>
                <a:sym typeface="Roboto"/>
              </a:rPr>
              <a:t>Tansel Dokeroglu, Ender Sevinc, Tayfun Kucukyilmaz, Ahmet Cosar, A survey on new generation metaheuristic algorithms, Computers &amp; Industrial Engineering, Volume 137, 2019, 106040, ISSN 0360-8352, https://doi.org/10.1016/j.cie.2019.106040.</a:t>
            </a:r>
            <a:endParaRPr>
              <a:highlight>
                <a:srgbClr val="FCFCFC"/>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a:highlight>
                <a:srgbClr val="FCFCFC"/>
              </a:highlight>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
                <a:highlight>
                  <a:srgbClr val="FCFCFC"/>
                </a:highlight>
                <a:latin typeface="Roboto"/>
                <a:ea typeface="Roboto"/>
                <a:cs typeface="Roboto"/>
                <a:sym typeface="Roboto"/>
              </a:rPr>
              <a:t>Amir Nourmohammadi, Masood Fathi, Amos H.C. Ng, Balancing and scheduling assembly lines with human-robot collaboration tasks, Computers &amp; Operations Research, Volume 140, 2022, 105674, ISSN 0305-0548, https://doi.org/10.1016/j.cor.2021.105674.</a:t>
            </a:r>
            <a:endParaRPr>
              <a:highlight>
                <a:srgbClr val="FCFCFC"/>
              </a:highlight>
              <a:latin typeface="Roboto"/>
              <a:ea typeface="Roboto"/>
              <a:cs typeface="Roboto"/>
              <a:sym typeface="Roboto"/>
            </a:endParaRPr>
          </a:p>
          <a:p>
            <a:pPr indent="0" lvl="0" marL="457200" marR="0" rtl="0" algn="l">
              <a:lnSpc>
                <a:spcPct val="100000"/>
              </a:lnSpc>
              <a:spcBef>
                <a:spcPts val="0"/>
              </a:spcBef>
              <a:spcAft>
                <a:spcPts val="0"/>
              </a:spcAft>
              <a:buNone/>
            </a:pPr>
            <a:r>
              <a:t/>
            </a:r>
            <a:endParaRPr>
              <a:highlight>
                <a:srgbClr val="FCFCFC"/>
              </a:highlight>
              <a:latin typeface="Roboto"/>
              <a:ea typeface="Roboto"/>
              <a:cs typeface="Roboto"/>
              <a:sym typeface="Roboto"/>
            </a:endParaRPr>
          </a:p>
          <a:p>
            <a:pPr indent="0" lvl="0" marL="0" marR="0" rtl="0" algn="l">
              <a:lnSpc>
                <a:spcPct val="100000"/>
              </a:lnSpc>
              <a:spcBef>
                <a:spcPts val="0"/>
              </a:spcBef>
              <a:spcAft>
                <a:spcPts val="0"/>
              </a:spcAft>
              <a:buNone/>
            </a:pPr>
            <a:r>
              <a:t/>
            </a:r>
            <a:endParaRPr>
              <a:highlight>
                <a:srgbClr val="FCFCFC"/>
              </a:highlight>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2"/>
          <p:cNvSpPr txBox="1"/>
          <p:nvPr/>
        </p:nvSpPr>
        <p:spPr>
          <a:xfrm>
            <a:off x="85725" y="96450"/>
            <a:ext cx="8958300" cy="4623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Ana Correia Simões, Ana Pinto, Joana Santos, Sofia Pinheiro, David Romero, Designing human-robot collaboration (HRC) workspaces in industrial settings: A systematic literature review, Journal of Manufacturing Systems, Volume 62, 2022, Pages 28-43, ISSN 0278-6125, https://doi.org/10.1016/j.jmsy.2021.11.007.</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Li, Zixiang &amp; Janardhanan, Mukund Nilakantan &amp; S.G., Ponnambalam. (2021). Cost-oriented robotic assembly line balancing problem with setup times: multi-objective algorithms. Journal of Intelligent Manufacturing. 32. 10.1007/s10845-020-01598-7.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Ya-jun Zhang, Ningjian Huang, Rober G. Radwin, Zheng Wang &amp; Jingshan Li (2022) Flow time in a human-robot collaborative assembly process: Performance evaluation, system properties, and a case study, IISE Transactions, 54:3, 238-250, DOI: 10.1080/24725854.2021.1907489</a:t>
            </a:r>
            <a:endParaRPr u="sng">
              <a:latin typeface="Roboto"/>
              <a:ea typeface="Roboto"/>
              <a:cs typeface="Roboto"/>
              <a:sym typeface="Roboto"/>
            </a:endParaRPr>
          </a:p>
          <a:p>
            <a:pPr indent="0" lvl="0" marL="457200" rtl="0" algn="l">
              <a:lnSpc>
                <a:spcPct val="115000"/>
              </a:lnSpc>
              <a:spcBef>
                <a:spcPts val="0"/>
              </a:spcBef>
              <a:spcAft>
                <a:spcPts val="0"/>
              </a:spcAft>
              <a:buNone/>
            </a:pPr>
            <a:r>
              <a:t/>
            </a:r>
            <a:endParaRPr u="sng">
              <a:latin typeface="Roboto"/>
              <a:ea typeface="Roboto"/>
              <a:cs typeface="Roboto"/>
              <a:sym typeface="Roboto"/>
            </a:endParaRPr>
          </a:p>
          <a:p>
            <a:pPr indent="-317500" lvl="0" marL="457200" rtl="0" algn="l">
              <a:spcBef>
                <a:spcPts val="0"/>
              </a:spcBef>
              <a:spcAft>
                <a:spcPts val="0"/>
              </a:spcAft>
              <a:buSzPts val="1400"/>
              <a:buFont typeface="Roboto"/>
              <a:buChar char="●"/>
            </a:pPr>
            <a:r>
              <a:rPr lang="en">
                <a:highlight>
                  <a:srgbClr val="FCFCFC"/>
                </a:highlight>
                <a:latin typeface="Roboto"/>
                <a:ea typeface="Roboto"/>
                <a:cs typeface="Roboto"/>
                <a:sym typeface="Roboto"/>
              </a:rPr>
              <a:t>Zeynel Abidin Çil, Zixiang Li, Suleyman Mete, Eren Özceylan, Mathematical model and bee algorithms for mixed-model assembly line balancing problem with physical human–robot collaboration, Applied Soft Computing, Volume 93, 2020, 106394, ISSN 1568-4946, https://doi.org/10.1016/j.asoc.2020.106394.</a:t>
            </a:r>
            <a:endParaRPr>
              <a:highlight>
                <a:srgbClr val="FCFCFC"/>
              </a:highlight>
              <a:latin typeface="Roboto"/>
              <a:ea typeface="Roboto"/>
              <a:cs typeface="Roboto"/>
              <a:sym typeface="Roboto"/>
            </a:endParaRPr>
          </a:p>
          <a:p>
            <a:pPr indent="0" lvl="0" marL="457200" rtl="0" algn="l">
              <a:spcBef>
                <a:spcPts val="0"/>
              </a:spcBef>
              <a:spcAft>
                <a:spcPts val="0"/>
              </a:spcAft>
              <a:buNone/>
            </a:pPr>
            <a:r>
              <a:t/>
            </a:r>
            <a:endParaRPr>
              <a:highlight>
                <a:srgbClr val="FCFCFC"/>
              </a:highlight>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Li, Z., Janardhanan, M.N. &amp; Tang, Q. Multi-objective migrating bird optimization algorithm for cost-oriented assembly line balancing problem with collaborative robots. </a:t>
            </a:r>
            <a:r>
              <a:rPr i="1" lang="en">
                <a:latin typeface="Roboto"/>
                <a:ea typeface="Roboto"/>
                <a:cs typeface="Roboto"/>
                <a:sym typeface="Roboto"/>
              </a:rPr>
              <a:t>Neural Comput &amp; Applic</a:t>
            </a:r>
            <a:r>
              <a:rPr lang="en">
                <a:latin typeface="Roboto"/>
                <a:ea typeface="Roboto"/>
                <a:cs typeface="Roboto"/>
                <a:sym typeface="Roboto"/>
              </a:rPr>
              <a:t> 33, 8575–8596 (2021). https://doi.org/10.1007/s00521-020-05610-2</a:t>
            </a:r>
            <a:endParaRPr>
              <a:latin typeface="Roboto"/>
              <a:ea typeface="Roboto"/>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3"/>
          <p:cNvSpPr txBox="1"/>
          <p:nvPr/>
        </p:nvSpPr>
        <p:spPr>
          <a:xfrm>
            <a:off x="85725" y="96450"/>
            <a:ext cx="8958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
                <a:latin typeface="Roboto"/>
                <a:ea typeface="Roboto"/>
                <a:cs typeface="Roboto"/>
                <a:sym typeface="Roboto"/>
              </a:rPr>
              <a:t>Hashim, F.A., Hussain, K., Houssein, E.H. </a:t>
            </a:r>
            <a:r>
              <a:rPr i="1" lang="en">
                <a:latin typeface="Roboto"/>
                <a:ea typeface="Roboto"/>
                <a:cs typeface="Roboto"/>
                <a:sym typeface="Roboto"/>
              </a:rPr>
              <a:t>et al.</a:t>
            </a:r>
            <a:r>
              <a:rPr lang="en">
                <a:latin typeface="Roboto"/>
                <a:ea typeface="Roboto"/>
                <a:cs typeface="Roboto"/>
                <a:sym typeface="Roboto"/>
              </a:rPr>
              <a:t> Archimedes optimization algorithm: a new metaheuristic algorithm for solving optimization problems. </a:t>
            </a:r>
            <a:r>
              <a:rPr i="1" lang="en">
                <a:latin typeface="Roboto"/>
                <a:ea typeface="Roboto"/>
                <a:cs typeface="Roboto"/>
                <a:sym typeface="Roboto"/>
              </a:rPr>
              <a:t>Appl Intell</a:t>
            </a:r>
            <a:r>
              <a:rPr lang="en">
                <a:latin typeface="Roboto"/>
                <a:ea typeface="Roboto"/>
                <a:cs typeface="Roboto"/>
                <a:sym typeface="Roboto"/>
              </a:rPr>
              <a:t> 51, 1531–1551 (2021). https://doi.org/10.1007/s10489-020-01893-z</a:t>
            </a:r>
            <a:endParaRPr b="0" i="0" u="none" cap="none" strike="noStrike">
              <a:latin typeface="Roboto"/>
              <a:ea typeface="Roboto"/>
              <a:cs typeface="Roboto"/>
              <a:sym typeface="Roboto"/>
            </a:endParaRPr>
          </a:p>
        </p:txBody>
      </p:sp>
      <p:pic>
        <p:nvPicPr>
          <p:cNvPr id="827" name="Google Shape;827;p113"/>
          <p:cNvPicPr preferRelativeResize="0"/>
          <p:nvPr/>
        </p:nvPicPr>
        <p:blipFill>
          <a:blip r:embed="rId3">
            <a:alphaModFix/>
          </a:blip>
          <a:stretch>
            <a:fillRect/>
          </a:stretch>
        </p:blipFill>
        <p:spPr>
          <a:xfrm>
            <a:off x="1287063" y="1337825"/>
            <a:ext cx="6569866" cy="3695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2400"/>
              <a:t>PROBLEM DEFINITION</a:t>
            </a:r>
            <a:endParaRPr b="1" sz="2400"/>
          </a:p>
        </p:txBody>
      </p:sp>
      <p:sp>
        <p:nvSpPr>
          <p:cNvPr id="187" name="Google Shape;187;p33"/>
          <p:cNvSpPr txBox="1"/>
          <p:nvPr/>
        </p:nvSpPr>
        <p:spPr>
          <a:xfrm>
            <a:off x="240600" y="882450"/>
            <a:ext cx="8662800" cy="360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800"/>
              </a:spcBef>
              <a:spcAft>
                <a:spcPts val="0"/>
              </a:spcAft>
              <a:buClr>
                <a:srgbClr val="000000"/>
              </a:buClr>
              <a:buSzPts val="1300"/>
              <a:buFont typeface="Arial"/>
              <a:buNone/>
            </a:pPr>
            <a:r>
              <a:rPr b="0" i="0" lang="en" sz="1300" u="none" cap="none" strike="noStrike">
                <a:solidFill>
                  <a:srgbClr val="000000"/>
                </a:solidFill>
                <a:latin typeface="Roboto"/>
                <a:ea typeface="Roboto"/>
                <a:cs typeface="Roboto"/>
                <a:sym typeface="Roboto"/>
              </a:rPr>
              <a:t>The project aims to balance and improve the efficiency of different assembly line tasks that involves collaborative robots working hand in hand with humans. This is to be done through development of optimization algorithms by varying current metaheuristic algorithms, with an intention of less complex data processing and increased efficiency.</a:t>
            </a:r>
            <a:endParaRPr b="0" i="0" sz="1300" u="none" cap="none" strike="noStrike">
              <a:solidFill>
                <a:srgbClr val="000000"/>
              </a:solidFill>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300"/>
              <a:buFont typeface="Arial"/>
              <a:buNone/>
            </a:pPr>
            <a:r>
              <a:rPr b="1" i="0" lang="en" sz="1300" u="none" cap="none" strike="noStrike">
                <a:solidFill>
                  <a:srgbClr val="FF0000"/>
                </a:solidFill>
                <a:latin typeface="Roboto"/>
                <a:ea typeface="Roboto"/>
                <a:cs typeface="Roboto"/>
                <a:sym typeface="Roboto"/>
              </a:rPr>
              <a:t>PROBLEM STATEMENT:</a:t>
            </a:r>
            <a:endParaRPr b="1" i="0" sz="1300" u="none" cap="none" strike="noStrike">
              <a:solidFill>
                <a:srgbClr val="FF0000"/>
              </a:solidFill>
              <a:latin typeface="Roboto"/>
              <a:ea typeface="Roboto"/>
              <a:cs typeface="Roboto"/>
              <a:sym typeface="Roboto"/>
            </a:endParaRPr>
          </a:p>
          <a:p>
            <a:pPr indent="-311150" lvl="0" marL="457200" marR="0" rtl="0" algn="just">
              <a:lnSpc>
                <a:spcPct val="115000"/>
              </a:lnSpc>
              <a:spcBef>
                <a:spcPts val="1800"/>
              </a:spcBef>
              <a:spcAft>
                <a:spcPts val="0"/>
              </a:spcAft>
              <a:buClr>
                <a:srgbClr val="000000"/>
              </a:buClr>
              <a:buSzPts val="1300"/>
              <a:buFont typeface="Roboto"/>
              <a:buChar char="●"/>
            </a:pPr>
            <a:r>
              <a:rPr b="0" i="0" lang="en" sz="1300" u="none" cap="none" strike="noStrike">
                <a:solidFill>
                  <a:srgbClr val="000000"/>
                </a:solidFill>
                <a:latin typeface="Roboto"/>
                <a:ea typeface="Roboto"/>
                <a:cs typeface="Roboto"/>
                <a:sym typeface="Roboto"/>
              </a:rPr>
              <a:t>To develop metaheuristic algorithms for balancing and scheduling of assembly line operations.</a:t>
            </a:r>
            <a:endParaRPr b="0" i="0" sz="1300" u="none" cap="none" strike="noStrike">
              <a:solidFill>
                <a:srgbClr val="000000"/>
              </a:solidFill>
              <a:latin typeface="Roboto"/>
              <a:ea typeface="Roboto"/>
              <a:cs typeface="Roboto"/>
              <a:sym typeface="Roboto"/>
            </a:endParaRPr>
          </a:p>
          <a:p>
            <a:pPr indent="-311150" lvl="0" marL="457200" marR="0" rtl="0" algn="just">
              <a:lnSpc>
                <a:spcPct val="115000"/>
              </a:lnSpc>
              <a:spcBef>
                <a:spcPts val="0"/>
              </a:spcBef>
              <a:spcAft>
                <a:spcPts val="0"/>
              </a:spcAft>
              <a:buClr>
                <a:srgbClr val="000000"/>
              </a:buClr>
              <a:buSzPts val="1300"/>
              <a:buFont typeface="Roboto"/>
              <a:buChar char="●"/>
            </a:pPr>
            <a:r>
              <a:rPr b="0" i="0" lang="en" sz="1300" u="none" cap="none" strike="noStrike">
                <a:solidFill>
                  <a:srgbClr val="000000"/>
                </a:solidFill>
                <a:latin typeface="Roboto"/>
                <a:ea typeface="Roboto"/>
                <a:cs typeface="Roboto"/>
                <a:sym typeface="Roboto"/>
              </a:rPr>
              <a:t>Considered assembly line structure = StAL (straight line assembly line).</a:t>
            </a:r>
            <a:endParaRPr b="0" i="0" sz="1300" u="none" cap="none" strike="noStrike">
              <a:solidFill>
                <a:srgbClr val="000000"/>
              </a:solidFill>
              <a:latin typeface="Roboto"/>
              <a:ea typeface="Roboto"/>
              <a:cs typeface="Roboto"/>
              <a:sym typeface="Roboto"/>
            </a:endParaRPr>
          </a:p>
          <a:p>
            <a:pPr indent="-311150" lvl="0" marL="457200" marR="0" rtl="0" algn="just">
              <a:lnSpc>
                <a:spcPct val="115000"/>
              </a:lnSpc>
              <a:spcBef>
                <a:spcPts val="0"/>
              </a:spcBef>
              <a:spcAft>
                <a:spcPts val="0"/>
              </a:spcAft>
              <a:buClr>
                <a:srgbClr val="000000"/>
              </a:buClr>
              <a:buSzPts val="1300"/>
              <a:buFont typeface="Roboto"/>
              <a:buChar char="●"/>
            </a:pPr>
            <a:r>
              <a:rPr b="0" i="0" lang="en" sz="1300" u="none" cap="none" strike="noStrike">
                <a:solidFill>
                  <a:srgbClr val="000000"/>
                </a:solidFill>
                <a:latin typeface="Roboto"/>
                <a:ea typeface="Roboto"/>
                <a:cs typeface="Roboto"/>
                <a:sym typeface="Roboto"/>
              </a:rPr>
              <a:t>Only one product is assembled in the assembly line with known number of workstations.</a:t>
            </a:r>
            <a:endParaRPr b="0" i="0" sz="1300" u="none" cap="none" strike="noStrike">
              <a:solidFill>
                <a:srgbClr val="000000"/>
              </a:solidFill>
              <a:latin typeface="Roboto"/>
              <a:ea typeface="Roboto"/>
              <a:cs typeface="Roboto"/>
              <a:sym typeface="Roboto"/>
            </a:endParaRPr>
          </a:p>
          <a:p>
            <a:pPr indent="-311150" lvl="0" marL="457200" marR="0" rtl="0" algn="just">
              <a:lnSpc>
                <a:spcPct val="115000"/>
              </a:lnSpc>
              <a:spcBef>
                <a:spcPts val="0"/>
              </a:spcBef>
              <a:spcAft>
                <a:spcPts val="0"/>
              </a:spcAft>
              <a:buClr>
                <a:srgbClr val="000000"/>
              </a:buClr>
              <a:buSzPts val="1300"/>
              <a:buFont typeface="Roboto"/>
              <a:buChar char="●"/>
            </a:pPr>
            <a:r>
              <a:rPr b="0" i="0" lang="en" sz="1300" u="none" cap="none" strike="noStrike">
                <a:solidFill>
                  <a:srgbClr val="000000"/>
                </a:solidFill>
                <a:latin typeface="Roboto"/>
                <a:ea typeface="Roboto"/>
                <a:cs typeface="Roboto"/>
                <a:sym typeface="Roboto"/>
              </a:rPr>
              <a:t>Considering setup times and sequence dependent time.</a:t>
            </a:r>
            <a:endParaRPr b="0" i="0" sz="1300" u="none" cap="none" strike="noStrike">
              <a:solidFill>
                <a:srgbClr val="000000"/>
              </a:solidFill>
              <a:latin typeface="Roboto"/>
              <a:ea typeface="Roboto"/>
              <a:cs typeface="Roboto"/>
              <a:sym typeface="Roboto"/>
            </a:endParaRPr>
          </a:p>
          <a:p>
            <a:pPr indent="-311150" lvl="0" marL="457200" marR="0" rtl="0" algn="just">
              <a:lnSpc>
                <a:spcPct val="115000"/>
              </a:lnSpc>
              <a:spcBef>
                <a:spcPts val="0"/>
              </a:spcBef>
              <a:spcAft>
                <a:spcPts val="0"/>
              </a:spcAft>
              <a:buSzPts val="1300"/>
              <a:buFont typeface="Roboto"/>
              <a:buChar char="●"/>
            </a:pPr>
            <a:r>
              <a:rPr lang="en" sz="1300">
                <a:latin typeface="Roboto"/>
                <a:ea typeface="Roboto"/>
                <a:cs typeface="Roboto"/>
                <a:sym typeface="Roboto"/>
              </a:rPr>
              <a:t>Collectively considering constraints of ergonomics, safety, economic viability of assembly line resources. </a:t>
            </a:r>
            <a:endParaRPr sz="1300">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300"/>
              <a:buFont typeface="Arial"/>
              <a:buNone/>
            </a:pPr>
            <a:r>
              <a:rPr b="0" i="0" lang="en" sz="1300" u="none" cap="none" strike="noStrike">
                <a:solidFill>
                  <a:srgbClr val="000000"/>
                </a:solidFill>
                <a:latin typeface="Roboto"/>
                <a:ea typeface="Roboto"/>
                <a:cs typeface="Roboto"/>
                <a:sym typeface="Roboto"/>
              </a:rPr>
              <a:t>This problem type is classified as </a:t>
            </a:r>
            <a:r>
              <a:rPr b="1" i="0" lang="en" sz="1300" u="none" cap="none" strike="noStrike">
                <a:solidFill>
                  <a:srgbClr val="0000FF"/>
                </a:solidFill>
                <a:latin typeface="Roboto"/>
                <a:ea typeface="Roboto"/>
                <a:cs typeface="Roboto"/>
                <a:sym typeface="Roboto"/>
              </a:rPr>
              <a:t>multi objective RAL BP TYPE - II</a:t>
            </a:r>
            <a:r>
              <a:rPr b="0" i="0" lang="en" sz="1300" u="none" cap="none" strike="noStrike">
                <a:solidFill>
                  <a:srgbClr val="000000"/>
                </a:solidFill>
                <a:latin typeface="Roboto"/>
                <a:ea typeface="Roboto"/>
                <a:cs typeface="Roboto"/>
                <a:sym typeface="Roboto"/>
              </a:rPr>
              <a:t> that focuses on </a:t>
            </a:r>
            <a:r>
              <a:rPr b="0" i="1" lang="en" sz="1300" u="none" cap="none" strike="noStrike">
                <a:solidFill>
                  <a:srgbClr val="0000FF"/>
                </a:solidFill>
                <a:latin typeface="Roboto"/>
                <a:ea typeface="Roboto"/>
                <a:cs typeface="Roboto"/>
                <a:sym typeface="Roboto"/>
              </a:rPr>
              <a:t>minimising cycle time and energy consumption with given number of workstations.</a:t>
            </a:r>
            <a:r>
              <a:rPr b="0" i="0" lang="en" sz="1300" u="none" cap="none" strike="noStrike">
                <a:solidFill>
                  <a:srgbClr val="000000"/>
                </a:solidFill>
                <a:latin typeface="Roboto"/>
                <a:ea typeface="Roboto"/>
                <a:cs typeface="Roboto"/>
                <a:sym typeface="Roboto"/>
              </a:rPr>
              <a:t> </a:t>
            </a:r>
            <a:endParaRPr b="0" i="0" sz="1300" u="none" cap="none" strike="noStrike">
              <a:solidFill>
                <a:srgbClr val="00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